
<file path=[Content_Types].xml><?xml version="1.0" encoding="utf-8"?>
<Types xmlns="http://schemas.openxmlformats.org/package/2006/content-types">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microsoft.com/office/2020/02/relationships/classificationlabels" Target="docMetadata/LabelInfo.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3"/>
  </p:notesMasterIdLst>
  <p:sldIdLst>
    <p:sldId id="256" r:id="rId2"/>
    <p:sldId id="257" r:id="rId3"/>
    <p:sldId id="258" r:id="rId4"/>
    <p:sldId id="259" r:id="rId5"/>
    <p:sldId id="260" r:id="rId6"/>
    <p:sldId id="261" r:id="rId7"/>
    <p:sldId id="262" r:id="rId8"/>
    <p:sldId id="263" r:id="rId9"/>
    <p:sldId id="264" r:id="rId10"/>
    <p:sldId id="265" r:id="rId11"/>
    <p:sldId id="266" r:id="rId12"/>
  </p:sldIdLst>
  <p:sldSz cx="12192000" cy="6858000"/>
  <p:notesSz cx="7004050" cy="929005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10"/>
  </p:normalViewPr>
  <p:slideViewPr>
    <p:cSldViewPr snapToGrid="0" snapToObjects="1">
      <p:cViewPr varScale="1">
        <p:scale>
          <a:sx n="103" d="100"/>
          <a:sy n="103" d="100"/>
        </p:scale>
        <p:origin x="138" y="13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57942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MASTER">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16365C"/>
          </a:solidFill>
          <a:ln w="12700">
            <a:solidFill>
              <a:srgbClr val="16365C"/>
            </a:solidFill>
            <a:prstDash val="solid"/>
          </a:ln>
        </p:spPr>
        <p:txBody>
          <a:bodyPr/>
          <a:lstStyle/>
          <a:p>
            <a:endParaRPr/>
          </a:p>
        </p:txBody>
      </p:sp>
      <p:sp>
        <p:nvSpPr>
          <p:cNvPr id="25" name="Slide Number Placeholder 0"/>
          <p:cNvSpPr>
            <a:spLocks noGrp="1"/>
          </p:cNvSpPr>
          <p:nvPr>
            <p:ph type="sldNum" sz="quarter" idx="4294967295"/>
          </p:nvPr>
        </p:nvSpPr>
        <p:spPr>
          <a:xfrm>
            <a:off x="11722608"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850">
                <a:solidFill>
                  <a:srgbClr val="777777"/>
                </a:solidFill>
                <a:latin typeface="Arial"/>
                <a:ea typeface="Arial"/>
                <a:cs typeface="Arial"/>
              </a:defRPr>
            </a:lvl1pPr>
          </a:lstStyle>
          <a:p>
            <a:pPr algn="l"/>
            <a:fld id="{F7021451-1387-4CA6-816F-3879F97B5CBC}" type="slidenum">
              <a:rPr lang="en-US" b="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722608" y="6510528"/>
            <a:ext cx="800000" cy="300000"/>
          </a:xfrm>
          <a:prstGeom prst="rect">
            <a:avLst/>
          </a:prstGeom>
          <a:extLst>
            <a:ext uri="{C572A759-6A51-4108-AA02-DFA0A04FC94B}">
              <ma14:wrappingTextBoxFlag xmlns="" xmlns:ma14="http://schemas.microsoft.com/office/mac/drawingml/2011/main" val="0"/>
            </a:ext>
          </a:extLst>
        </p:spPr>
        <p:txBody>
          <a:bodyPr/>
          <a:lstStyle>
            <a:lvl1pPr>
              <a:defRPr sz="850">
                <a:solidFill>
                  <a:srgbClr val="777777"/>
                </a:solidFill>
                <a:latin typeface="Arial"/>
                <a:ea typeface="Arial"/>
                <a:cs typeface="Arial"/>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7E9816D-D6A6-4FBA-BE34-294D679D8C9F}"/>
              </a:ext>
            </a:extLst>
          </p:cNvPr>
          <p:cNvSpPr/>
          <p:nvPr/>
        </p:nvSpPr>
        <p:spPr>
          <a:xfrm>
            <a:off x="8026400" y="0"/>
            <a:ext cx="4165600" cy="6858000"/>
          </a:xfrm>
          <a:prstGeom prst="rect">
            <a:avLst/>
          </a:prstGeom>
          <a:solidFill>
            <a:srgbClr val="0B2F5B"/>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1041400" y="736600"/>
            <a:ext cx="6413500" cy="1320800"/>
          </a:xfrm>
          <a:prstGeom prst="rect">
            <a:avLst/>
          </a:prstGeom>
          <a:noFill/>
          <a:ln/>
        </p:spPr>
        <p:txBody>
          <a:bodyPr wrap="square" lIns="0" tIns="0" rIns="0" bIns="0" rtlCol="0" anchor="ctr">
            <a:noAutofit/>
          </a:bodyPr>
          <a:lstStyle/>
          <a:p>
            <a:pPr marL="0" indent="0" algn="ctr">
              <a:buNone/>
            </a:pPr>
            <a:r>
              <a:rPr lang="en-US" sz="3100" b="1" dirty="0">
                <a:solidFill>
                  <a:srgbClr val="0B2F5B"/>
                </a:solidFill>
                <a:latin typeface="Aptos"/>
              </a:rPr>
              <a:t>When Was Christ Crucified?</a:t>
            </a:r>
          </a:p>
        </p:txBody>
      </p:sp>
      <p:sp>
        <p:nvSpPr>
          <p:cNvPr id="3" name="Text 1"/>
          <p:cNvSpPr/>
          <p:nvPr/>
        </p:nvSpPr>
        <p:spPr>
          <a:xfrm>
            <a:off x="1041400" y="2235200"/>
            <a:ext cx="6350000" cy="736600"/>
          </a:xfrm>
          <a:prstGeom prst="rect">
            <a:avLst/>
          </a:prstGeom>
          <a:noFill/>
          <a:ln/>
        </p:spPr>
        <p:txBody>
          <a:bodyPr wrap="square" lIns="0" tIns="0" rIns="0" bIns="0" rtlCol="0" anchor="ctr">
            <a:noAutofit/>
          </a:bodyPr>
          <a:lstStyle/>
          <a:p>
            <a:pPr marL="0" indent="0" algn="ctr">
              <a:buNone/>
            </a:pPr>
            <a:r>
              <a:rPr lang="en-US" sz="1600" dirty="0">
                <a:solidFill>
                  <a:srgbClr val="536273"/>
                </a:solidFill>
                <a:latin typeface="Aptos"/>
              </a:rPr>
              <a:t>A Wednesday Crucifixion and “Three Days and Three Nights” Timeline</a:t>
            </a:r>
          </a:p>
        </p:txBody>
      </p:sp>
      <p:sp>
        <p:nvSpPr>
          <p:cNvPr id="4" name="Shape 2"/>
          <p:cNvSpPr/>
          <p:nvPr/>
        </p:nvSpPr>
        <p:spPr>
          <a:xfrm>
            <a:off x="1041400" y="3073400"/>
            <a:ext cx="6350000" cy="0"/>
          </a:xfrm>
          <a:prstGeom prst="line">
            <a:avLst/>
          </a:prstGeom>
          <a:noFill/>
          <a:ln w="19050">
            <a:solidFill>
              <a:srgbClr val="C58A32"/>
            </a:solidFill>
            <a:prstDash val="solid"/>
          </a:ln>
        </p:spPr>
        <p:txBody>
          <a:bodyPr/>
          <a:lstStyle/>
          <a:p>
            <a:endParaRPr lang="en-US"/>
          </a:p>
        </p:txBody>
      </p:sp>
      <p:sp>
        <p:nvSpPr>
          <p:cNvPr id="5" name="Text 3"/>
          <p:cNvSpPr/>
          <p:nvPr/>
        </p:nvSpPr>
        <p:spPr>
          <a:xfrm>
            <a:off x="8559799" y="3327400"/>
            <a:ext cx="2857501" cy="1981200"/>
          </a:xfrm>
          <a:prstGeom prst="rect">
            <a:avLst/>
          </a:prstGeom>
          <a:noFill/>
          <a:ln/>
        </p:spPr>
        <p:txBody>
          <a:bodyPr wrap="square" lIns="0" tIns="0" rIns="0" bIns="0" rtlCol="0" anchor="ctr">
            <a:noAutofit/>
          </a:bodyPr>
          <a:lstStyle/>
          <a:p>
            <a:pPr marL="0" indent="0" algn="ctr">
              <a:buNone/>
            </a:pPr>
            <a:r>
              <a:rPr lang="en-US" sz="1600" i="1" dirty="0">
                <a:solidFill>
                  <a:srgbClr val="FFFFFF"/>
                </a:solidFill>
                <a:latin typeface="Aptos"/>
              </a:rPr>
              <a:t>“For as Jonas was three days and three nights in the whale’s belly; so shall the Son of man be three days and three nights in the heart of the earth.”</a:t>
            </a:r>
          </a:p>
        </p:txBody>
      </p:sp>
      <p:sp>
        <p:nvSpPr>
          <p:cNvPr id="6" name="Text 4"/>
          <p:cNvSpPr/>
          <p:nvPr/>
        </p:nvSpPr>
        <p:spPr>
          <a:xfrm>
            <a:off x="8559800" y="5461000"/>
            <a:ext cx="3098800" cy="355600"/>
          </a:xfrm>
          <a:prstGeom prst="rect">
            <a:avLst/>
          </a:prstGeom>
          <a:noFill/>
          <a:ln/>
        </p:spPr>
        <p:txBody>
          <a:bodyPr wrap="square" lIns="0" tIns="0" rIns="0" bIns="0" rtlCol="0" anchor="ctr">
            <a:noAutofit/>
          </a:bodyPr>
          <a:lstStyle/>
          <a:p>
            <a:pPr marL="0" indent="0" algn="ctr">
              <a:buNone/>
            </a:pPr>
            <a:r>
              <a:rPr lang="en-US" sz="1400" b="1" dirty="0">
                <a:solidFill>
                  <a:srgbClr val="E7BC72"/>
                </a:solidFill>
                <a:latin typeface="Aptos"/>
              </a:rPr>
              <a:t>Matthew 12:40</a:t>
            </a:r>
          </a:p>
        </p:txBody>
      </p:sp>
      <p:sp>
        <p:nvSpPr>
          <p:cNvPr id="7" name="Shape 5"/>
          <p:cNvSpPr/>
          <p:nvPr/>
        </p:nvSpPr>
        <p:spPr>
          <a:xfrm>
            <a:off x="1041400" y="3632200"/>
            <a:ext cx="6350000" cy="1721851"/>
          </a:xfrm>
          <a:prstGeom prst="roundRect">
            <a:avLst>
              <a:gd name="adj" fmla="val 7619"/>
            </a:avLst>
          </a:prstGeom>
          <a:solidFill>
            <a:srgbClr val="F2F5F8"/>
          </a:solidFill>
          <a:ln w="12700">
            <a:solidFill>
              <a:srgbClr val="D9E1E8"/>
            </a:solidFill>
            <a:prstDash val="solid"/>
          </a:ln>
        </p:spPr>
        <p:txBody>
          <a:bodyPr/>
          <a:lstStyle/>
          <a:p>
            <a:endParaRPr lang="en-US"/>
          </a:p>
        </p:txBody>
      </p:sp>
      <p:sp>
        <p:nvSpPr>
          <p:cNvPr id="8" name="Text 6"/>
          <p:cNvSpPr/>
          <p:nvPr/>
        </p:nvSpPr>
        <p:spPr>
          <a:xfrm>
            <a:off x="1346200" y="3886200"/>
            <a:ext cx="5715000" cy="355600"/>
          </a:xfrm>
          <a:prstGeom prst="rect">
            <a:avLst/>
          </a:prstGeom>
          <a:noFill/>
          <a:ln/>
        </p:spPr>
        <p:txBody>
          <a:bodyPr wrap="square" lIns="0" tIns="0" rIns="0" bIns="0" rtlCol="0" anchor="ctr">
            <a:noAutofit/>
          </a:bodyPr>
          <a:lstStyle/>
          <a:p>
            <a:pPr marL="0" indent="0">
              <a:buNone/>
            </a:pPr>
            <a:r>
              <a:rPr lang="en-US" sz="1600" b="1" dirty="0">
                <a:solidFill>
                  <a:srgbClr val="C58A32"/>
                </a:solidFill>
                <a:latin typeface="Aptos"/>
              </a:rPr>
              <a:t>PURPOSE</a:t>
            </a:r>
            <a:endParaRPr lang="en-US" sz="1400" b="1" dirty="0">
              <a:solidFill>
                <a:srgbClr val="C58A32"/>
              </a:solidFill>
              <a:latin typeface="Aptos"/>
            </a:endParaRPr>
          </a:p>
        </p:txBody>
      </p:sp>
      <p:sp>
        <p:nvSpPr>
          <p:cNvPr id="9" name="Text 7"/>
          <p:cNvSpPr/>
          <p:nvPr/>
        </p:nvSpPr>
        <p:spPr>
          <a:xfrm>
            <a:off x="1346200" y="4126832"/>
            <a:ext cx="5794542" cy="986589"/>
          </a:xfrm>
          <a:prstGeom prst="rect">
            <a:avLst/>
          </a:prstGeom>
          <a:noFill/>
          <a:ln/>
        </p:spPr>
        <p:txBody>
          <a:bodyPr wrap="square" lIns="254" tIns="254" rIns="254" bIns="254" rtlCol="0" anchor="ctr">
            <a:noAutofit/>
          </a:bodyPr>
          <a:lstStyle/>
          <a:p>
            <a:pPr marL="0" indent="0">
              <a:lnSpc>
                <a:spcPts val="2000"/>
              </a:lnSpc>
              <a:buNone/>
            </a:pPr>
            <a:r>
              <a:rPr lang="en-US" sz="1500" dirty="0">
                <a:solidFill>
                  <a:srgbClr val="16283A"/>
                </a:solidFill>
                <a:latin typeface="Aptos"/>
              </a:rPr>
              <a:t>To show how a Wednesday burial is mapped using sunset-to-sunset biblical days, producing three nights and three days and placing the resurrection late on the weekly Sabbath, just before sunset.</a:t>
            </a:r>
          </a:p>
        </p:txBody>
      </p:sp>
      <p:sp>
        <p:nvSpPr>
          <p:cNvPr id="25" name="Slide Number Placeholder 0"/>
          <p:cNvSpPr>
            <a:spLocks noGrp="1"/>
          </p:cNvSpPr>
          <p:nvPr>
            <p:ph type="sldNum" sz="quarter" idx="4294967295"/>
          </p:nvPr>
        </p:nvSpPr>
        <p:spPr>
          <a:xfrm>
            <a:off x="11366500" y="6388100"/>
            <a:ext cx="355600" cy="228600"/>
          </a:xfrm>
          <a:prstGeom prst="rect">
            <a:avLst/>
          </a:prstGeom>
          <a:extLst>
            <a:ext uri="{C572A759-6A51-4108-AA02-DFA0A04FC94B}">
              <ma14:wrappingTextBoxFlag xmlns="" xmlns:ma14="http://schemas.microsoft.com/office/mac/drawingml/2011/main" val="0"/>
            </a:ext>
          </a:extLst>
        </p:spPr>
        <p:txBody>
          <a:bodyPr wrap="square">
            <a:noAutofit/>
          </a:bodyPr>
          <a:lstStyle>
            <a:lvl1pPr>
              <a:defRPr sz="850">
                <a:solidFill>
                  <a:srgbClr val="777777"/>
                </a:solidFill>
                <a:latin typeface="Arial"/>
                <a:ea typeface="Arial"/>
                <a:cs typeface="Arial"/>
              </a:defRPr>
            </a:lvl1pPr>
          </a:lstStyle>
          <a:p>
            <a:pPr algn="l"/>
            <a:fld id="{F7021451-1387-4CA6-816F-3879F97B5CBC}" type="slidenum">
              <a:rPr lang="en-US" sz="900">
                <a:solidFill>
                  <a:srgbClr val="A9B7C5"/>
                </a:solidFill>
                <a:latin typeface="Aptos"/>
              </a:rPr>
              <a:t>1</a:t>
            </a:fld>
            <a:endParaRPr lang="en-US" sz="900" dirty="0">
              <a:solidFill>
                <a:srgbClr val="A9B7C5"/>
              </a:solidFill>
              <a:latin typeface="Aptos"/>
            </a:endParaRPr>
          </a:p>
        </p:txBody>
      </p:sp>
      <p:sp>
        <p:nvSpPr>
          <p:cNvPr id="11" name="Rectangle 10">
            <a:extLst>
              <a:ext uri="{FF2B5EF4-FFF2-40B4-BE49-F238E27FC236}">
                <a16:creationId xmlns:a16="http://schemas.microsoft.com/office/drawing/2014/main" id="{083FB803-7790-40E4-94D1-A902B564F0F0}"/>
              </a:ext>
            </a:extLst>
          </p:cNvPr>
          <p:cNvSpPr/>
          <p:nvPr/>
        </p:nvSpPr>
        <p:spPr>
          <a:xfrm>
            <a:off x="8026400" y="0"/>
            <a:ext cx="4165600" cy="1016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2" name="Rectangle 11">
            <a:extLst>
              <a:ext uri="{FF2B5EF4-FFF2-40B4-BE49-F238E27FC236}">
                <a16:creationId xmlns:a16="http://schemas.microsoft.com/office/drawing/2014/main" id="{F9EA53A4-052B-4E74-B6B9-F62DCC592289}"/>
              </a:ext>
            </a:extLst>
          </p:cNvPr>
          <p:cNvSpPr/>
          <p:nvPr/>
        </p:nvSpPr>
        <p:spPr>
          <a:xfrm>
            <a:off x="736600" y="838200"/>
            <a:ext cx="76200" cy="11684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3" name="TextBox 12">
            <a:extLst>
              <a:ext uri="{FF2B5EF4-FFF2-40B4-BE49-F238E27FC236}">
                <a16:creationId xmlns:a16="http://schemas.microsoft.com/office/drawing/2014/main" id="{03D330AE-656E-4305-B646-C03EA27B1BC8}"/>
              </a:ext>
            </a:extLst>
          </p:cNvPr>
          <p:cNvSpPr txBox="1"/>
          <p:nvPr/>
        </p:nvSpPr>
        <p:spPr>
          <a:xfrm>
            <a:off x="8509000" y="736600"/>
            <a:ext cx="1041400" cy="965200"/>
          </a:xfrm>
          <a:prstGeom prst="rect">
            <a:avLst/>
          </a:prstGeom>
          <a:noFill/>
        </p:spPr>
        <p:txBody>
          <a:bodyPr vertOverflow="overflow" vert="horz" wrap="square" rtlCol="0" anchor="ctr" anchorCtr="0">
            <a:noAutofit/>
          </a:bodyPr>
          <a:lstStyle/>
          <a:p>
            <a:pPr algn="l"/>
            <a:r>
              <a:rPr lang="en-US" sz="5400" b="1" dirty="0">
                <a:solidFill>
                  <a:srgbClr val="C58A32"/>
                </a:solidFill>
                <a:latin typeface="Aptos"/>
              </a:rPr>
              <a:t>3</a:t>
            </a:r>
          </a:p>
        </p:txBody>
      </p:sp>
      <p:sp>
        <p:nvSpPr>
          <p:cNvPr id="14" name="TextBox 13">
            <a:extLst>
              <a:ext uri="{FF2B5EF4-FFF2-40B4-BE49-F238E27FC236}">
                <a16:creationId xmlns:a16="http://schemas.microsoft.com/office/drawing/2014/main" id="{D6DD0F99-4915-4395-9952-569FA0CCC3D6}"/>
              </a:ext>
            </a:extLst>
          </p:cNvPr>
          <p:cNvSpPr txBox="1"/>
          <p:nvPr/>
        </p:nvSpPr>
        <p:spPr>
          <a:xfrm>
            <a:off x="9575800" y="1041400"/>
            <a:ext cx="1841500" cy="431800"/>
          </a:xfrm>
          <a:prstGeom prst="rect">
            <a:avLst/>
          </a:prstGeom>
          <a:noFill/>
        </p:spPr>
        <p:txBody>
          <a:bodyPr vertOverflow="overflow" vert="horz" wrap="square" rtlCol="0" anchor="t">
            <a:noAutofit/>
          </a:bodyPr>
          <a:lstStyle/>
          <a:p>
            <a:pPr algn="l"/>
            <a:r>
              <a:rPr lang="en-US" sz="2000" b="1">
                <a:solidFill>
                  <a:srgbClr val="FFFFFF"/>
                </a:solidFill>
                <a:latin typeface="Aptos"/>
              </a:rPr>
              <a:t>DAYS</a:t>
            </a:r>
          </a:p>
        </p:txBody>
      </p:sp>
      <p:sp>
        <p:nvSpPr>
          <p:cNvPr id="15" name="Rectangle 14">
            <a:extLst>
              <a:ext uri="{FF2B5EF4-FFF2-40B4-BE49-F238E27FC236}">
                <a16:creationId xmlns:a16="http://schemas.microsoft.com/office/drawing/2014/main" id="{9498E6CB-4A6B-4F84-A15B-B73B4E979A0F}"/>
              </a:ext>
            </a:extLst>
          </p:cNvPr>
          <p:cNvSpPr/>
          <p:nvPr/>
        </p:nvSpPr>
        <p:spPr>
          <a:xfrm>
            <a:off x="8559800" y="1841500"/>
            <a:ext cx="2844800" cy="19050"/>
          </a:xfrm>
          <a:prstGeom prst="rect">
            <a:avLst/>
          </a:prstGeom>
          <a:solidFill>
            <a:srgbClr val="45617D"/>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16" name="TextBox 15">
            <a:extLst>
              <a:ext uri="{FF2B5EF4-FFF2-40B4-BE49-F238E27FC236}">
                <a16:creationId xmlns:a16="http://schemas.microsoft.com/office/drawing/2014/main" id="{1CF3B9A9-E6B2-43EB-9333-1C6FE037616D}"/>
              </a:ext>
            </a:extLst>
          </p:cNvPr>
          <p:cNvSpPr txBox="1"/>
          <p:nvPr/>
        </p:nvSpPr>
        <p:spPr>
          <a:xfrm>
            <a:off x="8509000" y="2006600"/>
            <a:ext cx="1041400" cy="965200"/>
          </a:xfrm>
          <a:prstGeom prst="rect">
            <a:avLst/>
          </a:prstGeom>
          <a:noFill/>
        </p:spPr>
        <p:txBody>
          <a:bodyPr vertOverflow="overflow" vert="horz" wrap="square" rtlCol="0" anchor="ctr" anchorCtr="0">
            <a:noAutofit/>
          </a:bodyPr>
          <a:lstStyle/>
          <a:p>
            <a:pPr algn="l"/>
            <a:r>
              <a:rPr lang="en-US" sz="5400" b="1">
                <a:solidFill>
                  <a:srgbClr val="C58A32"/>
                </a:solidFill>
                <a:latin typeface="Aptos"/>
              </a:rPr>
              <a:t>3</a:t>
            </a:r>
          </a:p>
        </p:txBody>
      </p:sp>
      <p:sp>
        <p:nvSpPr>
          <p:cNvPr id="17" name="TextBox 16">
            <a:extLst>
              <a:ext uri="{FF2B5EF4-FFF2-40B4-BE49-F238E27FC236}">
                <a16:creationId xmlns:a16="http://schemas.microsoft.com/office/drawing/2014/main" id="{204AD117-30FF-4A52-B9D8-BE5C1EA08A0F}"/>
              </a:ext>
            </a:extLst>
          </p:cNvPr>
          <p:cNvSpPr txBox="1"/>
          <p:nvPr/>
        </p:nvSpPr>
        <p:spPr>
          <a:xfrm>
            <a:off x="9575800" y="2311400"/>
            <a:ext cx="1841500" cy="431800"/>
          </a:xfrm>
          <a:prstGeom prst="rect">
            <a:avLst/>
          </a:prstGeom>
          <a:noFill/>
        </p:spPr>
        <p:txBody>
          <a:bodyPr vertOverflow="overflow" vert="horz" wrap="square" rtlCol="0" anchor="t">
            <a:noAutofit/>
          </a:bodyPr>
          <a:lstStyle/>
          <a:p>
            <a:pPr algn="l"/>
            <a:r>
              <a:rPr lang="en-US" sz="2000" b="1">
                <a:solidFill>
                  <a:srgbClr val="FFFFFF"/>
                </a:solidFill>
                <a:latin typeface="Aptos"/>
              </a:rPr>
              <a:t>NIGHTS</a:t>
            </a:r>
          </a:p>
        </p:txBody>
      </p:sp>
      <p:sp>
        <p:nvSpPr>
          <p:cNvPr id="18" name="Rectangle 17">
            <a:extLst>
              <a:ext uri="{FF2B5EF4-FFF2-40B4-BE49-F238E27FC236}">
                <a16:creationId xmlns:a16="http://schemas.microsoft.com/office/drawing/2014/main" id="{BFA76738-11AF-41E5-96F2-9DEBD24312B4}"/>
              </a:ext>
            </a:extLst>
          </p:cNvPr>
          <p:cNvSpPr/>
          <p:nvPr/>
        </p:nvSpPr>
        <p:spPr>
          <a:xfrm>
            <a:off x="8559800" y="3124200"/>
            <a:ext cx="533400" cy="381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55F89B45-D36C-4D29-92F1-E2237CCC7B14}"/>
              </a:ext>
            </a:extLst>
          </p:cNvPr>
          <p:cNvSpPr/>
          <p:nvPr/>
        </p:nvSpPr>
        <p:spPr>
          <a:xfrm>
            <a:off x="0" y="0"/>
            <a:ext cx="12192000" cy="762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594360" y="411480"/>
            <a:ext cx="10972800" cy="502920"/>
          </a:xfrm>
          <a:prstGeom prst="rect">
            <a:avLst/>
          </a:prstGeom>
          <a:noFill/>
          <a:ln/>
        </p:spPr>
        <p:txBody>
          <a:bodyPr wrap="square" lIns="0" tIns="0" rIns="0" bIns="0" rtlCol="0" anchor="ctr"/>
          <a:lstStyle/>
          <a:p>
            <a:pPr marL="0" indent="0">
              <a:buNone/>
            </a:pPr>
            <a:r>
              <a:rPr lang="en-US" sz="2400" b="1" dirty="0">
                <a:solidFill>
                  <a:srgbClr val="0B2F5B"/>
                </a:solidFill>
                <a:latin typeface="Aptos"/>
                <a:ea typeface="Arial" pitchFamily="34" charset="-122"/>
                <a:cs typeface="Arial" pitchFamily="34" charset="-120"/>
              </a:rPr>
              <a:t>1. The starting point: a biblical day begins in the evening</a:t>
            </a:r>
            <a:endParaRPr lang="en-US" sz="2400" b="1" dirty="0">
              <a:solidFill>
                <a:srgbClr val="0B2F5B"/>
              </a:solidFill>
              <a:latin typeface="Aptos"/>
            </a:endParaRPr>
          </a:p>
        </p:txBody>
      </p:sp>
      <p:sp>
        <p:nvSpPr>
          <p:cNvPr id="3" name="Text 1"/>
          <p:cNvSpPr/>
          <p:nvPr/>
        </p:nvSpPr>
        <p:spPr>
          <a:xfrm>
            <a:off x="621792" y="932688"/>
            <a:ext cx="10789920" cy="384048"/>
          </a:xfrm>
          <a:prstGeom prst="rect">
            <a:avLst/>
          </a:prstGeom>
          <a:noFill/>
          <a:ln/>
        </p:spPr>
        <p:txBody>
          <a:bodyPr wrap="square" lIns="0" tIns="0" rIns="0" bIns="0" rtlCol="0" anchor="ctr"/>
          <a:lstStyle/>
          <a:p>
            <a:pPr marL="0" indent="0">
              <a:buNone/>
            </a:pPr>
            <a:r>
              <a:rPr lang="en-US" sz="1400" dirty="0">
                <a:solidFill>
                  <a:srgbClr val="536273"/>
                </a:solidFill>
                <a:latin typeface="Aptos"/>
                <a:ea typeface="Arial" pitchFamily="34" charset="-122"/>
                <a:cs typeface="Arial" pitchFamily="34" charset="-120"/>
              </a:rPr>
              <a:t>Genesis describes the sequence as “evening and morning.”</a:t>
            </a:r>
            <a:endParaRPr lang="en-US" sz="1400" dirty="0">
              <a:solidFill>
                <a:srgbClr val="536273"/>
              </a:solidFill>
              <a:latin typeface="Aptos"/>
            </a:endParaRPr>
          </a:p>
        </p:txBody>
      </p:sp>
      <p:sp>
        <p:nvSpPr>
          <p:cNvPr id="4" name="Text 2"/>
          <p:cNvSpPr/>
          <p:nvPr/>
        </p:nvSpPr>
        <p:spPr>
          <a:xfrm>
            <a:off x="2631233" y="1416011"/>
            <a:ext cx="7701487" cy="658368"/>
          </a:xfrm>
          <a:prstGeom prst="rect">
            <a:avLst/>
          </a:prstGeom>
          <a:noFill/>
          <a:ln/>
        </p:spPr>
        <p:txBody>
          <a:bodyPr wrap="square" lIns="0" tIns="0" rIns="0" bIns="0" rtlCol="0" anchor="ctr"/>
          <a:lstStyle/>
          <a:p>
            <a:pPr marL="0" indent="0" algn="ctr">
              <a:buNone/>
            </a:pPr>
            <a:r>
              <a:rPr lang="en-US" i="1" dirty="0">
                <a:solidFill>
                  <a:srgbClr val="16283A"/>
                </a:solidFill>
                <a:latin typeface="Aptos"/>
              </a:rPr>
              <a:t>“And God called the light Day, and the darkness he called Night. And the </a:t>
            </a:r>
            <a:r>
              <a:rPr lang="en-US" b="1" i="1" u="sng" dirty="0">
                <a:solidFill>
                  <a:srgbClr val="16283A"/>
                </a:solidFill>
                <a:latin typeface="Aptos"/>
              </a:rPr>
              <a:t>evening</a:t>
            </a:r>
            <a:r>
              <a:rPr lang="en-US" i="1" dirty="0">
                <a:solidFill>
                  <a:srgbClr val="16283A"/>
                </a:solidFill>
                <a:latin typeface="Aptos"/>
              </a:rPr>
              <a:t> and the </a:t>
            </a:r>
            <a:r>
              <a:rPr lang="en-US" b="1" i="1" u="sng" dirty="0">
                <a:solidFill>
                  <a:srgbClr val="16283A"/>
                </a:solidFill>
                <a:latin typeface="Aptos"/>
              </a:rPr>
              <a:t>morning</a:t>
            </a:r>
            <a:r>
              <a:rPr lang="en-US" i="1" dirty="0">
                <a:solidFill>
                  <a:srgbClr val="16283A"/>
                </a:solidFill>
                <a:latin typeface="Aptos"/>
              </a:rPr>
              <a:t> were the first day.”</a:t>
            </a:r>
          </a:p>
        </p:txBody>
      </p:sp>
      <p:sp>
        <p:nvSpPr>
          <p:cNvPr id="5" name="Text 3"/>
          <p:cNvSpPr/>
          <p:nvPr/>
        </p:nvSpPr>
        <p:spPr>
          <a:xfrm>
            <a:off x="4573202" y="2166648"/>
            <a:ext cx="2834640" cy="274320"/>
          </a:xfrm>
          <a:prstGeom prst="rect">
            <a:avLst/>
          </a:prstGeom>
          <a:noFill/>
          <a:ln/>
        </p:spPr>
        <p:txBody>
          <a:bodyPr wrap="square" lIns="0" tIns="0" rIns="0" bIns="0" rtlCol="0" anchor="ctr"/>
          <a:lstStyle/>
          <a:p>
            <a:pPr marL="0" indent="0" algn="ctr">
              <a:buNone/>
            </a:pPr>
            <a:r>
              <a:rPr lang="en-US" sz="1400" b="1" dirty="0">
                <a:solidFill>
                  <a:srgbClr val="0B2F5B"/>
                </a:solidFill>
                <a:latin typeface="Aptos"/>
              </a:rPr>
              <a:t>Genesis 1:5</a:t>
            </a:r>
          </a:p>
        </p:txBody>
      </p:sp>
      <p:sp>
        <p:nvSpPr>
          <p:cNvPr id="6" name="Text 4"/>
          <p:cNvSpPr/>
          <p:nvPr/>
        </p:nvSpPr>
        <p:spPr>
          <a:xfrm>
            <a:off x="685800" y="2743200"/>
            <a:ext cx="1508760" cy="274320"/>
          </a:xfrm>
          <a:prstGeom prst="rect">
            <a:avLst/>
          </a:prstGeom>
          <a:noFill/>
          <a:ln/>
        </p:spPr>
        <p:txBody>
          <a:bodyPr wrap="square" lIns="0" tIns="0" rIns="0" bIns="0" rtlCol="0" anchor="ctr"/>
          <a:lstStyle/>
          <a:p>
            <a:pPr marL="0" indent="0">
              <a:buNone/>
            </a:pPr>
            <a:r>
              <a:rPr lang="en-US" sz="1800" b="1" dirty="0">
                <a:solidFill>
                  <a:srgbClr val="16365C"/>
                </a:solidFill>
              </a:rPr>
              <a:t>Modern day</a:t>
            </a:r>
            <a:endParaRPr lang="en-US" sz="1800" dirty="0"/>
          </a:p>
        </p:txBody>
      </p:sp>
      <p:sp>
        <p:nvSpPr>
          <p:cNvPr id="7" name="Shape 5"/>
          <p:cNvSpPr/>
          <p:nvPr/>
        </p:nvSpPr>
        <p:spPr>
          <a:xfrm>
            <a:off x="2423160" y="2670048"/>
            <a:ext cx="7909560" cy="658368"/>
          </a:xfrm>
          <a:prstGeom prst="rect">
            <a:avLst/>
          </a:prstGeom>
          <a:solidFill>
            <a:srgbClr val="F2F5F8"/>
          </a:solidFill>
          <a:ln w="12700">
            <a:solidFill>
              <a:srgbClr val="D9E1E8"/>
            </a:solidFill>
            <a:prstDash val="solid"/>
          </a:ln>
        </p:spPr>
        <p:txBody>
          <a:bodyPr/>
          <a:lstStyle/>
          <a:p>
            <a:endParaRPr lang="en-US"/>
          </a:p>
        </p:txBody>
      </p:sp>
      <p:sp>
        <p:nvSpPr>
          <p:cNvPr id="8" name="Text 6"/>
          <p:cNvSpPr/>
          <p:nvPr/>
        </p:nvSpPr>
        <p:spPr>
          <a:xfrm>
            <a:off x="2103120" y="3401568"/>
            <a:ext cx="685800" cy="228600"/>
          </a:xfrm>
          <a:prstGeom prst="rect">
            <a:avLst/>
          </a:prstGeom>
          <a:noFill/>
          <a:ln/>
        </p:spPr>
        <p:txBody>
          <a:bodyPr wrap="square" lIns="0" tIns="0" rIns="0" bIns="0" rtlCol="0" anchor="ctr"/>
          <a:lstStyle/>
          <a:p>
            <a:pPr marL="0" indent="0" algn="ctr">
              <a:buNone/>
            </a:pPr>
            <a:r>
              <a:rPr lang="en-US" sz="1400" b="1" dirty="0">
                <a:solidFill>
                  <a:srgbClr val="000000"/>
                </a:solidFill>
              </a:rPr>
              <a:t>12 AM</a:t>
            </a:r>
            <a:endParaRPr lang="en-US" sz="1400" b="1" dirty="0"/>
          </a:p>
        </p:txBody>
      </p:sp>
      <p:sp>
        <p:nvSpPr>
          <p:cNvPr id="9" name="Text 7"/>
          <p:cNvSpPr/>
          <p:nvPr/>
        </p:nvSpPr>
        <p:spPr>
          <a:xfrm>
            <a:off x="5998464" y="3401568"/>
            <a:ext cx="685800" cy="228600"/>
          </a:xfrm>
          <a:prstGeom prst="rect">
            <a:avLst/>
          </a:prstGeom>
          <a:noFill/>
          <a:ln/>
        </p:spPr>
        <p:txBody>
          <a:bodyPr wrap="square" lIns="0" tIns="0" rIns="0" bIns="0" rtlCol="0" anchor="ctr"/>
          <a:lstStyle/>
          <a:p>
            <a:pPr marL="0" indent="0" algn="ctr">
              <a:buNone/>
            </a:pPr>
            <a:r>
              <a:rPr lang="en-US" sz="1400" b="1" dirty="0">
                <a:solidFill>
                  <a:srgbClr val="000000"/>
                </a:solidFill>
              </a:rPr>
              <a:t>12 PM</a:t>
            </a:r>
            <a:endParaRPr lang="en-US" sz="1400" b="1" dirty="0"/>
          </a:p>
        </p:txBody>
      </p:sp>
      <p:sp>
        <p:nvSpPr>
          <p:cNvPr id="10" name="Text 8"/>
          <p:cNvSpPr/>
          <p:nvPr/>
        </p:nvSpPr>
        <p:spPr>
          <a:xfrm>
            <a:off x="9939528" y="3401568"/>
            <a:ext cx="685800" cy="228600"/>
          </a:xfrm>
          <a:prstGeom prst="rect">
            <a:avLst/>
          </a:prstGeom>
          <a:noFill/>
          <a:ln/>
        </p:spPr>
        <p:txBody>
          <a:bodyPr wrap="square" lIns="0" tIns="0" rIns="0" bIns="0" rtlCol="0" anchor="ctr"/>
          <a:lstStyle/>
          <a:p>
            <a:pPr marL="0" indent="0" algn="ctr">
              <a:buNone/>
            </a:pPr>
            <a:r>
              <a:rPr lang="en-US" sz="1400" b="1" dirty="0">
                <a:solidFill>
                  <a:srgbClr val="000000"/>
                </a:solidFill>
              </a:rPr>
              <a:t>12 AM</a:t>
            </a:r>
            <a:endParaRPr lang="en-US" sz="1400" b="1" dirty="0"/>
          </a:p>
        </p:txBody>
      </p:sp>
      <p:sp>
        <p:nvSpPr>
          <p:cNvPr id="11" name="Shape 9"/>
          <p:cNvSpPr/>
          <p:nvPr/>
        </p:nvSpPr>
        <p:spPr>
          <a:xfrm>
            <a:off x="6382512" y="2670048"/>
            <a:ext cx="0" cy="658368"/>
          </a:xfrm>
          <a:prstGeom prst="line">
            <a:avLst/>
          </a:prstGeom>
          <a:noFill/>
          <a:ln w="12700">
            <a:solidFill>
              <a:srgbClr val="3A3A3A"/>
            </a:solidFill>
            <a:prstDash val="solid"/>
          </a:ln>
        </p:spPr>
        <p:txBody>
          <a:bodyPr/>
          <a:lstStyle/>
          <a:p>
            <a:endParaRPr lang="en-US"/>
          </a:p>
        </p:txBody>
      </p:sp>
      <p:sp>
        <p:nvSpPr>
          <p:cNvPr id="12" name="Text 10"/>
          <p:cNvSpPr/>
          <p:nvPr/>
        </p:nvSpPr>
        <p:spPr>
          <a:xfrm>
            <a:off x="685800" y="4005072"/>
            <a:ext cx="1417320" cy="274320"/>
          </a:xfrm>
          <a:prstGeom prst="rect">
            <a:avLst/>
          </a:prstGeom>
          <a:noFill/>
          <a:ln/>
        </p:spPr>
        <p:txBody>
          <a:bodyPr wrap="square" lIns="0" tIns="0" rIns="0" bIns="0" rtlCol="0" anchor="ctr"/>
          <a:lstStyle/>
          <a:p>
            <a:pPr marL="0" indent="0">
              <a:buNone/>
            </a:pPr>
            <a:r>
              <a:rPr lang="en-US" sz="1800" b="1" dirty="0">
                <a:solidFill>
                  <a:srgbClr val="16365C"/>
                </a:solidFill>
              </a:rPr>
              <a:t>Biblical day</a:t>
            </a:r>
            <a:endParaRPr lang="en-US" sz="1800" dirty="0"/>
          </a:p>
        </p:txBody>
      </p:sp>
      <p:sp>
        <p:nvSpPr>
          <p:cNvPr id="13" name="Shape 11"/>
          <p:cNvSpPr/>
          <p:nvPr/>
        </p:nvSpPr>
        <p:spPr>
          <a:xfrm>
            <a:off x="2423160" y="3931920"/>
            <a:ext cx="3959352" cy="658368"/>
          </a:xfrm>
          <a:prstGeom prst="rect">
            <a:avLst/>
          </a:prstGeom>
          <a:solidFill>
            <a:srgbClr val="D9E3F1"/>
          </a:solidFill>
          <a:ln w="12700">
            <a:solidFill>
              <a:srgbClr val="0B2F5B"/>
            </a:solidFill>
            <a:prstDash val="solid"/>
          </a:ln>
        </p:spPr>
        <p:txBody>
          <a:bodyPr/>
          <a:lstStyle/>
          <a:p>
            <a:endParaRPr lang="en-US"/>
          </a:p>
        </p:txBody>
      </p:sp>
      <p:sp>
        <p:nvSpPr>
          <p:cNvPr id="14" name="Shape 12"/>
          <p:cNvSpPr/>
          <p:nvPr/>
        </p:nvSpPr>
        <p:spPr>
          <a:xfrm>
            <a:off x="6382512" y="3931920"/>
            <a:ext cx="3950208" cy="658368"/>
          </a:xfrm>
          <a:prstGeom prst="rect">
            <a:avLst/>
          </a:prstGeom>
          <a:solidFill>
            <a:srgbClr val="FFF0C8"/>
          </a:solidFill>
          <a:ln w="12700">
            <a:solidFill>
              <a:srgbClr val="0B2F5B"/>
            </a:solidFill>
            <a:prstDash val="solid"/>
          </a:ln>
        </p:spPr>
        <p:txBody>
          <a:bodyPr/>
          <a:lstStyle/>
          <a:p>
            <a:endParaRPr lang="en-US"/>
          </a:p>
        </p:txBody>
      </p:sp>
      <p:sp>
        <p:nvSpPr>
          <p:cNvPr id="15" name="Text 13"/>
          <p:cNvSpPr/>
          <p:nvPr/>
        </p:nvSpPr>
        <p:spPr>
          <a:xfrm>
            <a:off x="2560320" y="4114800"/>
            <a:ext cx="3657600" cy="274320"/>
          </a:xfrm>
          <a:prstGeom prst="rect">
            <a:avLst/>
          </a:prstGeom>
          <a:noFill/>
          <a:ln/>
        </p:spPr>
        <p:txBody>
          <a:bodyPr wrap="square" lIns="0" tIns="0" rIns="0" bIns="0" rtlCol="0" anchor="ctr"/>
          <a:lstStyle/>
          <a:p>
            <a:pPr marL="0" indent="0" algn="ctr">
              <a:buNone/>
            </a:pPr>
            <a:r>
              <a:rPr lang="en-US" sz="1800" b="1" dirty="0">
                <a:solidFill>
                  <a:srgbClr val="000000"/>
                </a:solidFill>
              </a:rPr>
              <a:t>Evening / night</a:t>
            </a:r>
            <a:endParaRPr lang="en-US" sz="1800" dirty="0"/>
          </a:p>
        </p:txBody>
      </p:sp>
      <p:sp>
        <p:nvSpPr>
          <p:cNvPr id="16" name="Text 14"/>
          <p:cNvSpPr/>
          <p:nvPr/>
        </p:nvSpPr>
        <p:spPr>
          <a:xfrm>
            <a:off x="6492240" y="4114800"/>
            <a:ext cx="3657600" cy="274320"/>
          </a:xfrm>
          <a:prstGeom prst="rect">
            <a:avLst/>
          </a:prstGeom>
          <a:noFill/>
          <a:ln/>
        </p:spPr>
        <p:txBody>
          <a:bodyPr wrap="square" lIns="0" tIns="0" rIns="0" bIns="0" rtlCol="0" anchor="ctr"/>
          <a:lstStyle/>
          <a:p>
            <a:pPr marL="0" indent="0" algn="ctr">
              <a:buNone/>
            </a:pPr>
            <a:r>
              <a:rPr lang="en-US" sz="1800" b="1" dirty="0">
                <a:solidFill>
                  <a:srgbClr val="000000"/>
                </a:solidFill>
              </a:rPr>
              <a:t>Morning / daylight</a:t>
            </a:r>
            <a:endParaRPr lang="en-US" sz="1800" dirty="0"/>
          </a:p>
        </p:txBody>
      </p:sp>
      <p:sp>
        <p:nvSpPr>
          <p:cNvPr id="17" name="Text 15"/>
          <p:cNvSpPr/>
          <p:nvPr/>
        </p:nvSpPr>
        <p:spPr>
          <a:xfrm>
            <a:off x="2103120" y="4645152"/>
            <a:ext cx="822960" cy="228600"/>
          </a:xfrm>
          <a:prstGeom prst="rect">
            <a:avLst/>
          </a:prstGeom>
          <a:noFill/>
          <a:ln/>
        </p:spPr>
        <p:txBody>
          <a:bodyPr wrap="square" lIns="0" tIns="0" rIns="0" bIns="0" rtlCol="0" anchor="ctr"/>
          <a:lstStyle/>
          <a:p>
            <a:pPr marL="0" indent="0" algn="ctr">
              <a:buNone/>
            </a:pPr>
            <a:r>
              <a:rPr lang="en-US" sz="1400" b="1" dirty="0">
                <a:solidFill>
                  <a:srgbClr val="000000"/>
                </a:solidFill>
              </a:rPr>
              <a:t>Sunset</a:t>
            </a:r>
            <a:endParaRPr lang="en-US" sz="1400" b="1" dirty="0"/>
          </a:p>
        </p:txBody>
      </p:sp>
      <p:sp>
        <p:nvSpPr>
          <p:cNvPr id="18" name="Text 16"/>
          <p:cNvSpPr/>
          <p:nvPr/>
        </p:nvSpPr>
        <p:spPr>
          <a:xfrm>
            <a:off x="5989320" y="4645152"/>
            <a:ext cx="822960" cy="228600"/>
          </a:xfrm>
          <a:prstGeom prst="rect">
            <a:avLst/>
          </a:prstGeom>
          <a:noFill/>
          <a:ln/>
        </p:spPr>
        <p:txBody>
          <a:bodyPr wrap="square" lIns="0" tIns="0" rIns="0" bIns="0" rtlCol="0" anchor="ctr"/>
          <a:lstStyle/>
          <a:p>
            <a:pPr marL="0" indent="0" algn="ctr">
              <a:buNone/>
            </a:pPr>
            <a:r>
              <a:rPr lang="en-US" sz="1400" b="1" dirty="0">
                <a:solidFill>
                  <a:srgbClr val="000000"/>
                </a:solidFill>
              </a:rPr>
              <a:t>Sunrise</a:t>
            </a:r>
            <a:endParaRPr lang="en-US" sz="1400" b="1" dirty="0"/>
          </a:p>
        </p:txBody>
      </p:sp>
      <p:sp>
        <p:nvSpPr>
          <p:cNvPr id="19" name="Text 17"/>
          <p:cNvSpPr/>
          <p:nvPr/>
        </p:nvSpPr>
        <p:spPr>
          <a:xfrm>
            <a:off x="9966960" y="4645152"/>
            <a:ext cx="822960" cy="228600"/>
          </a:xfrm>
          <a:prstGeom prst="rect">
            <a:avLst/>
          </a:prstGeom>
          <a:noFill/>
          <a:ln/>
        </p:spPr>
        <p:txBody>
          <a:bodyPr wrap="square" lIns="0" tIns="0" rIns="0" bIns="0" rtlCol="0" anchor="ctr"/>
          <a:lstStyle/>
          <a:p>
            <a:pPr marL="0" indent="0" algn="ctr">
              <a:buNone/>
            </a:pPr>
            <a:r>
              <a:rPr lang="en-US" sz="1400" b="1" dirty="0">
                <a:solidFill>
                  <a:srgbClr val="000000"/>
                </a:solidFill>
              </a:rPr>
              <a:t>Sunset</a:t>
            </a:r>
            <a:endParaRPr lang="en-US" sz="1400" b="1" dirty="0"/>
          </a:p>
        </p:txBody>
      </p:sp>
      <p:sp>
        <p:nvSpPr>
          <p:cNvPr id="20" name="Shape 18"/>
          <p:cNvSpPr/>
          <p:nvPr/>
        </p:nvSpPr>
        <p:spPr>
          <a:xfrm>
            <a:off x="2423160" y="5189219"/>
            <a:ext cx="7909560" cy="1060704"/>
          </a:xfrm>
          <a:prstGeom prst="roundRect">
            <a:avLst>
              <a:gd name="adj" fmla="val 8889"/>
            </a:avLst>
          </a:prstGeom>
          <a:solidFill>
            <a:srgbClr val="F2F5F8"/>
          </a:solidFill>
          <a:ln w="15875">
            <a:solidFill>
              <a:srgbClr val="C58A32"/>
            </a:solidFill>
            <a:prstDash val="solid"/>
          </a:ln>
        </p:spPr>
        <p:txBody>
          <a:bodyPr/>
          <a:lstStyle/>
          <a:p>
            <a:endParaRPr lang="en-US"/>
          </a:p>
        </p:txBody>
      </p:sp>
      <p:sp>
        <p:nvSpPr>
          <p:cNvPr id="21" name="Text 19"/>
          <p:cNvSpPr/>
          <p:nvPr/>
        </p:nvSpPr>
        <p:spPr>
          <a:xfrm>
            <a:off x="2560320" y="5326379"/>
            <a:ext cx="7498080" cy="274320"/>
          </a:xfrm>
          <a:prstGeom prst="rect">
            <a:avLst/>
          </a:prstGeom>
          <a:noFill/>
          <a:ln/>
        </p:spPr>
        <p:txBody>
          <a:bodyPr wrap="square" lIns="0" tIns="0" rIns="0" bIns="0" rtlCol="0" anchor="ctr"/>
          <a:lstStyle/>
          <a:p>
            <a:pPr marL="0" indent="0">
              <a:buNone/>
            </a:pPr>
            <a:r>
              <a:rPr lang="en-US" sz="1600" b="1" dirty="0">
                <a:solidFill>
                  <a:srgbClr val="0B2F5B"/>
                </a:solidFill>
                <a:latin typeface="Aptos"/>
              </a:rPr>
              <a:t>Key point</a:t>
            </a:r>
          </a:p>
        </p:txBody>
      </p:sp>
      <p:sp>
        <p:nvSpPr>
          <p:cNvPr id="22" name="Text 20"/>
          <p:cNvSpPr/>
          <p:nvPr/>
        </p:nvSpPr>
        <p:spPr>
          <a:xfrm>
            <a:off x="2560320" y="5673850"/>
            <a:ext cx="7772400" cy="468269"/>
          </a:xfrm>
          <a:prstGeom prst="rect">
            <a:avLst/>
          </a:prstGeom>
          <a:noFill/>
          <a:ln/>
        </p:spPr>
        <p:txBody>
          <a:bodyPr wrap="square" lIns="254" tIns="254" rIns="254" bIns="254" rtlCol="0" anchor="ctr"/>
          <a:lstStyle/>
          <a:p>
            <a:pPr marL="0" indent="0">
              <a:buNone/>
            </a:pPr>
            <a:r>
              <a:rPr lang="en-US" sz="1400" dirty="0">
                <a:solidFill>
                  <a:srgbClr val="111111"/>
                </a:solidFill>
              </a:rPr>
              <a:t>A biblical day crosses our midnight boundary. We use 6 PM as sundown. </a:t>
            </a:r>
            <a:r>
              <a:rPr lang="en-US" sz="1400" b="1" u="sng" dirty="0">
                <a:solidFill>
                  <a:srgbClr val="111111"/>
                </a:solidFill>
              </a:rPr>
              <a:t>Remember</a:t>
            </a:r>
            <a:r>
              <a:rPr lang="en-US" sz="1400" dirty="0">
                <a:solidFill>
                  <a:srgbClr val="111111"/>
                </a:solidFill>
              </a:rPr>
              <a:t>, daylight savings time wasn’t made a law in the U.S. until 1918. Back then, they used standard time (6 PM).</a:t>
            </a:r>
            <a:endParaRPr lang="en-US" sz="1400" dirty="0"/>
          </a:p>
        </p:txBody>
      </p:sp>
      <p:sp>
        <p:nvSpPr>
          <p:cNvPr id="23" name="Text 21"/>
          <p:cNvSpPr/>
          <p:nvPr/>
        </p:nvSpPr>
        <p:spPr>
          <a:xfrm>
            <a:off x="658368" y="6512936"/>
            <a:ext cx="10789920" cy="201168"/>
          </a:xfrm>
          <a:prstGeom prst="rect">
            <a:avLst/>
          </a:prstGeom>
          <a:noFill/>
          <a:ln/>
        </p:spPr>
        <p:txBody>
          <a:bodyPr wrap="square" lIns="0" tIns="0" rIns="0" bIns="0" rtlCol="0" anchor="ctr"/>
          <a:lstStyle/>
          <a:p>
            <a:pPr marL="0" indent="0">
              <a:buNone/>
            </a:pPr>
            <a:r>
              <a:rPr lang="en-US" sz="1000" i="1" dirty="0">
                <a:solidFill>
                  <a:srgbClr val="536273"/>
                </a:solidFill>
                <a:latin typeface="Aptos"/>
                <a:ea typeface="Arial" pitchFamily="34" charset="-122"/>
                <a:cs typeface="Arial" pitchFamily="34" charset="-120"/>
              </a:rPr>
              <a:t>Genesis 1:5; cf. Leviticus 23:32 for evening-to-evening observance.</a:t>
            </a:r>
            <a:endParaRPr lang="en-US" sz="1000" i="1" dirty="0">
              <a:solidFill>
                <a:srgbClr val="536273"/>
              </a:solidFill>
              <a:latin typeface="Aptos"/>
            </a:endParaRPr>
          </a:p>
        </p:txBody>
      </p:sp>
      <p:sp>
        <p:nvSpPr>
          <p:cNvPr id="25" name="Slide Number Placeholder 0"/>
          <p:cNvSpPr>
            <a:spLocks noGrp="1"/>
          </p:cNvSpPr>
          <p:nvPr>
            <p:ph type="sldNum" sz="quarter" idx="4294967295"/>
          </p:nvPr>
        </p:nvSpPr>
        <p:spPr>
          <a:xfrm>
            <a:off x="11557000" y="6502400"/>
            <a:ext cx="381000" cy="228600"/>
          </a:xfrm>
          <a:prstGeom prst="rect">
            <a:avLst/>
          </a:prstGeom>
          <a:extLst>
            <a:ext uri="{C572A759-6A51-4108-AA02-DFA0A04FC94B}">
              <ma14:wrappingTextBoxFlag xmlns="" xmlns:ma14="http://schemas.microsoft.com/office/mac/drawingml/2011/main" val="0"/>
            </a:ext>
          </a:extLst>
        </p:spPr>
        <p:txBody>
          <a:bodyPr wrap="none"/>
          <a:lstStyle>
            <a:lvl1pPr>
              <a:defRPr sz="850">
                <a:solidFill>
                  <a:srgbClr val="777777"/>
                </a:solidFill>
                <a:latin typeface="Arial"/>
                <a:ea typeface="Arial"/>
                <a:cs typeface="Arial"/>
              </a:defRPr>
            </a:lvl1pPr>
          </a:lstStyle>
          <a:p>
            <a:pPr algn="l"/>
            <a:fld id="{F7021451-1387-4CA6-816F-3879F97B5CBC}" type="slidenum">
              <a:rPr lang="en-US" sz="900">
                <a:solidFill>
                  <a:srgbClr val="536273"/>
                </a:solidFill>
                <a:latin typeface="Aptos"/>
              </a:rPr>
              <a:t>2</a:t>
            </a:fld>
            <a:endParaRPr lang="en-US" sz="900">
              <a:solidFill>
                <a:srgbClr val="536273"/>
              </a:solidFill>
              <a:latin typeface="Aptos"/>
            </a:endParaRPr>
          </a:p>
        </p:txBody>
      </p:sp>
      <p:sp>
        <p:nvSpPr>
          <p:cNvPr id="26" name="Rectangle 25">
            <a:extLst>
              <a:ext uri="{FF2B5EF4-FFF2-40B4-BE49-F238E27FC236}">
                <a16:creationId xmlns:a16="http://schemas.microsoft.com/office/drawing/2014/main" id="{83948306-11EF-492F-93F7-D08854910511}"/>
              </a:ext>
            </a:extLst>
          </p:cNvPr>
          <p:cNvSpPr/>
          <p:nvPr/>
        </p:nvSpPr>
        <p:spPr>
          <a:xfrm>
            <a:off x="457200" y="406400"/>
            <a:ext cx="63500" cy="5080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3FDB1F7-1654-4010-85B0-8BFD4094F18D}"/>
              </a:ext>
            </a:extLst>
          </p:cNvPr>
          <p:cNvSpPr/>
          <p:nvPr/>
        </p:nvSpPr>
        <p:spPr>
          <a:xfrm>
            <a:off x="0" y="0"/>
            <a:ext cx="12192000" cy="762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594360" y="411480"/>
            <a:ext cx="10972800" cy="502920"/>
          </a:xfrm>
          <a:prstGeom prst="rect">
            <a:avLst/>
          </a:prstGeom>
          <a:noFill/>
          <a:ln/>
        </p:spPr>
        <p:txBody>
          <a:bodyPr wrap="square" lIns="0" tIns="0" rIns="0" bIns="0" rtlCol="0" anchor="ctr"/>
          <a:lstStyle/>
          <a:p>
            <a:pPr marL="0" indent="0">
              <a:buNone/>
            </a:pPr>
            <a:r>
              <a:rPr lang="en-US" sz="2400" b="1" dirty="0">
                <a:solidFill>
                  <a:srgbClr val="0B2F5B"/>
                </a:solidFill>
                <a:latin typeface="Aptos"/>
                <a:ea typeface="Arial" pitchFamily="34" charset="-122"/>
                <a:cs typeface="Arial" pitchFamily="34" charset="-120"/>
              </a:rPr>
              <a:t>2. First see the week using our modern calendar</a:t>
            </a:r>
            <a:endParaRPr lang="en-US" sz="2400" b="1" dirty="0">
              <a:solidFill>
                <a:srgbClr val="0B2F5B"/>
              </a:solidFill>
              <a:latin typeface="Aptos"/>
            </a:endParaRPr>
          </a:p>
        </p:txBody>
      </p:sp>
      <p:sp>
        <p:nvSpPr>
          <p:cNvPr id="3" name="Text 1"/>
          <p:cNvSpPr/>
          <p:nvPr/>
        </p:nvSpPr>
        <p:spPr>
          <a:xfrm>
            <a:off x="621792" y="932688"/>
            <a:ext cx="10789920" cy="384048"/>
          </a:xfrm>
          <a:prstGeom prst="rect">
            <a:avLst/>
          </a:prstGeom>
          <a:noFill/>
          <a:ln/>
        </p:spPr>
        <p:txBody>
          <a:bodyPr wrap="square" lIns="0" tIns="0" rIns="0" bIns="0" rtlCol="0" anchor="ctr"/>
          <a:lstStyle/>
          <a:p>
            <a:pPr marL="0" indent="0">
              <a:buNone/>
            </a:pPr>
            <a:r>
              <a:rPr lang="en-US" sz="1400" dirty="0">
                <a:solidFill>
                  <a:srgbClr val="536273"/>
                </a:solidFill>
                <a:latin typeface="Aptos"/>
                <a:ea typeface="Arial" pitchFamily="34" charset="-122"/>
                <a:cs typeface="Arial" pitchFamily="34" charset="-120"/>
              </a:rPr>
              <a:t>Each modern day runs from 12:00 AM to 12:00 AM.</a:t>
            </a:r>
            <a:endParaRPr lang="en-US" sz="1400" dirty="0">
              <a:solidFill>
                <a:srgbClr val="536273"/>
              </a:solidFill>
              <a:latin typeface="Aptos"/>
            </a:endParaRPr>
          </a:p>
        </p:txBody>
      </p:sp>
      <p:sp>
        <p:nvSpPr>
          <p:cNvPr id="4" name="Shape 2"/>
          <p:cNvSpPr/>
          <p:nvPr/>
        </p:nvSpPr>
        <p:spPr>
          <a:xfrm>
            <a:off x="502920" y="1783080"/>
            <a:ext cx="2743200" cy="1024128"/>
          </a:xfrm>
          <a:prstGeom prst="rect">
            <a:avLst/>
          </a:prstGeom>
          <a:solidFill>
            <a:srgbClr val="F2F5F8">
              <a:alpha val="0"/>
            </a:srgbClr>
          </a:solidFill>
          <a:ln w="12700">
            <a:solidFill>
              <a:srgbClr val="D9E1E8"/>
            </a:solidFill>
            <a:prstDash val="solid"/>
          </a:ln>
        </p:spPr>
        <p:txBody>
          <a:bodyPr/>
          <a:lstStyle/>
          <a:p>
            <a:endParaRPr lang="en-US"/>
          </a:p>
        </p:txBody>
      </p:sp>
      <p:sp>
        <p:nvSpPr>
          <p:cNvPr id="5" name="Text 3"/>
          <p:cNvSpPr/>
          <p:nvPr/>
        </p:nvSpPr>
        <p:spPr>
          <a:xfrm>
            <a:off x="502920" y="1453896"/>
            <a:ext cx="2743200" cy="256032"/>
          </a:xfrm>
          <a:prstGeom prst="rect">
            <a:avLst/>
          </a:prstGeom>
          <a:noFill/>
          <a:ln/>
        </p:spPr>
        <p:txBody>
          <a:bodyPr wrap="square" lIns="0" tIns="0" rIns="0" bIns="0" rtlCol="0" anchor="ctr"/>
          <a:lstStyle/>
          <a:p>
            <a:pPr marL="0" indent="0" algn="ctr">
              <a:buNone/>
            </a:pPr>
            <a:r>
              <a:rPr lang="en-US" sz="1500" b="1" dirty="0">
                <a:solidFill>
                  <a:srgbClr val="0B2F5B"/>
                </a:solidFill>
                <a:latin typeface="Aptos"/>
              </a:rPr>
              <a:t>Sunday</a:t>
            </a:r>
          </a:p>
        </p:txBody>
      </p:sp>
      <p:sp>
        <p:nvSpPr>
          <p:cNvPr id="7" name="Text 5"/>
          <p:cNvSpPr/>
          <p:nvPr/>
        </p:nvSpPr>
        <p:spPr>
          <a:xfrm>
            <a:off x="1920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8" name="Shape 6"/>
          <p:cNvSpPr/>
          <p:nvPr/>
        </p:nvSpPr>
        <p:spPr>
          <a:xfrm>
            <a:off x="1188720" y="2712168"/>
            <a:ext cx="0" cy="164592"/>
          </a:xfrm>
          <a:prstGeom prst="line">
            <a:avLst/>
          </a:prstGeom>
          <a:noFill/>
          <a:ln w="12700">
            <a:solidFill>
              <a:srgbClr val="3A3A3A"/>
            </a:solidFill>
            <a:prstDash val="solid"/>
          </a:ln>
        </p:spPr>
        <p:txBody>
          <a:bodyPr/>
          <a:lstStyle/>
          <a:p>
            <a:endParaRPr lang="en-US"/>
          </a:p>
        </p:txBody>
      </p:sp>
      <p:sp>
        <p:nvSpPr>
          <p:cNvPr id="9" name="Text 7"/>
          <p:cNvSpPr/>
          <p:nvPr/>
        </p:nvSpPr>
        <p:spPr>
          <a:xfrm>
            <a:off x="8778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10" name="Shape 8"/>
          <p:cNvSpPr/>
          <p:nvPr/>
        </p:nvSpPr>
        <p:spPr>
          <a:xfrm>
            <a:off x="1874520" y="2712168"/>
            <a:ext cx="0" cy="164592"/>
          </a:xfrm>
          <a:prstGeom prst="line">
            <a:avLst/>
          </a:prstGeom>
          <a:noFill/>
          <a:ln w="12700">
            <a:solidFill>
              <a:srgbClr val="3A3A3A"/>
            </a:solidFill>
            <a:prstDash val="solid"/>
          </a:ln>
        </p:spPr>
        <p:txBody>
          <a:bodyPr/>
          <a:lstStyle/>
          <a:p>
            <a:endParaRPr lang="en-US"/>
          </a:p>
        </p:txBody>
      </p:sp>
      <p:sp>
        <p:nvSpPr>
          <p:cNvPr id="11" name="Text 9"/>
          <p:cNvSpPr/>
          <p:nvPr/>
        </p:nvSpPr>
        <p:spPr>
          <a:xfrm>
            <a:off x="15636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12" name="Shape 10"/>
          <p:cNvSpPr/>
          <p:nvPr/>
        </p:nvSpPr>
        <p:spPr>
          <a:xfrm>
            <a:off x="2560320" y="2712168"/>
            <a:ext cx="0" cy="164592"/>
          </a:xfrm>
          <a:prstGeom prst="line">
            <a:avLst/>
          </a:prstGeom>
          <a:noFill/>
          <a:ln w="12700">
            <a:solidFill>
              <a:srgbClr val="3A3A3A"/>
            </a:solidFill>
            <a:prstDash val="solid"/>
          </a:ln>
        </p:spPr>
        <p:txBody>
          <a:bodyPr/>
          <a:lstStyle/>
          <a:p>
            <a:endParaRPr lang="en-US"/>
          </a:p>
        </p:txBody>
      </p:sp>
      <p:sp>
        <p:nvSpPr>
          <p:cNvPr id="13" name="Text 11"/>
          <p:cNvSpPr/>
          <p:nvPr/>
        </p:nvSpPr>
        <p:spPr>
          <a:xfrm>
            <a:off x="22494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PM</a:t>
            </a:r>
            <a:endParaRPr lang="en-US" sz="1200" b="1" dirty="0"/>
          </a:p>
        </p:txBody>
      </p:sp>
      <p:sp>
        <p:nvSpPr>
          <p:cNvPr id="15" name="Shape 13"/>
          <p:cNvSpPr/>
          <p:nvPr/>
        </p:nvSpPr>
        <p:spPr>
          <a:xfrm>
            <a:off x="3246120" y="1783080"/>
            <a:ext cx="2743200" cy="1024128"/>
          </a:xfrm>
          <a:prstGeom prst="rect">
            <a:avLst/>
          </a:prstGeom>
          <a:solidFill>
            <a:srgbClr val="F2F5F8">
              <a:alpha val="0"/>
            </a:srgbClr>
          </a:solidFill>
          <a:ln w="12700">
            <a:solidFill>
              <a:srgbClr val="D9E1E8"/>
            </a:solidFill>
            <a:prstDash val="solid"/>
          </a:ln>
        </p:spPr>
        <p:txBody>
          <a:bodyPr/>
          <a:lstStyle/>
          <a:p>
            <a:endParaRPr lang="en-US"/>
          </a:p>
        </p:txBody>
      </p:sp>
      <p:sp>
        <p:nvSpPr>
          <p:cNvPr id="16" name="Text 14"/>
          <p:cNvSpPr/>
          <p:nvPr/>
        </p:nvSpPr>
        <p:spPr>
          <a:xfrm>
            <a:off x="3246120" y="1453896"/>
            <a:ext cx="2743200" cy="256032"/>
          </a:xfrm>
          <a:prstGeom prst="rect">
            <a:avLst/>
          </a:prstGeom>
          <a:noFill/>
          <a:ln/>
        </p:spPr>
        <p:txBody>
          <a:bodyPr wrap="square" lIns="0" tIns="0" rIns="0" bIns="0" rtlCol="0" anchor="ctr"/>
          <a:lstStyle/>
          <a:p>
            <a:pPr marL="0" indent="0" algn="ctr">
              <a:buNone/>
            </a:pPr>
            <a:r>
              <a:rPr lang="en-US" sz="1500" b="1" dirty="0">
                <a:solidFill>
                  <a:srgbClr val="0B2F5B"/>
                </a:solidFill>
                <a:latin typeface="Aptos"/>
              </a:rPr>
              <a:t>Monday</a:t>
            </a:r>
          </a:p>
        </p:txBody>
      </p:sp>
      <p:sp>
        <p:nvSpPr>
          <p:cNvPr id="18" name="Text 16"/>
          <p:cNvSpPr/>
          <p:nvPr/>
        </p:nvSpPr>
        <p:spPr>
          <a:xfrm>
            <a:off x="29352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19" name="Shape 17"/>
          <p:cNvSpPr/>
          <p:nvPr/>
        </p:nvSpPr>
        <p:spPr>
          <a:xfrm>
            <a:off x="3931920" y="2712168"/>
            <a:ext cx="0" cy="164592"/>
          </a:xfrm>
          <a:prstGeom prst="line">
            <a:avLst/>
          </a:prstGeom>
          <a:noFill/>
          <a:ln w="12700">
            <a:solidFill>
              <a:srgbClr val="3A3A3A"/>
            </a:solidFill>
            <a:prstDash val="solid"/>
          </a:ln>
        </p:spPr>
        <p:txBody>
          <a:bodyPr/>
          <a:lstStyle/>
          <a:p>
            <a:endParaRPr lang="en-US"/>
          </a:p>
        </p:txBody>
      </p:sp>
      <p:sp>
        <p:nvSpPr>
          <p:cNvPr id="20" name="Text 18"/>
          <p:cNvSpPr/>
          <p:nvPr/>
        </p:nvSpPr>
        <p:spPr>
          <a:xfrm>
            <a:off x="36210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21" name="Shape 19"/>
          <p:cNvSpPr/>
          <p:nvPr/>
        </p:nvSpPr>
        <p:spPr>
          <a:xfrm>
            <a:off x="4617720" y="2712168"/>
            <a:ext cx="0" cy="164592"/>
          </a:xfrm>
          <a:prstGeom prst="line">
            <a:avLst/>
          </a:prstGeom>
          <a:noFill/>
          <a:ln w="12700">
            <a:solidFill>
              <a:srgbClr val="3A3A3A"/>
            </a:solidFill>
            <a:prstDash val="solid"/>
          </a:ln>
        </p:spPr>
        <p:txBody>
          <a:bodyPr/>
          <a:lstStyle/>
          <a:p>
            <a:endParaRPr lang="en-US"/>
          </a:p>
        </p:txBody>
      </p:sp>
      <p:sp>
        <p:nvSpPr>
          <p:cNvPr id="22" name="Text 20"/>
          <p:cNvSpPr/>
          <p:nvPr/>
        </p:nvSpPr>
        <p:spPr>
          <a:xfrm>
            <a:off x="43068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23" name="Shape 21"/>
          <p:cNvSpPr/>
          <p:nvPr/>
        </p:nvSpPr>
        <p:spPr>
          <a:xfrm>
            <a:off x="5303520" y="2712168"/>
            <a:ext cx="0" cy="164592"/>
          </a:xfrm>
          <a:prstGeom prst="line">
            <a:avLst/>
          </a:prstGeom>
          <a:noFill/>
          <a:ln w="12700">
            <a:solidFill>
              <a:srgbClr val="3A3A3A"/>
            </a:solidFill>
            <a:prstDash val="solid"/>
          </a:ln>
        </p:spPr>
        <p:txBody>
          <a:bodyPr/>
          <a:lstStyle/>
          <a:p>
            <a:endParaRPr lang="en-US"/>
          </a:p>
        </p:txBody>
      </p:sp>
      <p:sp>
        <p:nvSpPr>
          <p:cNvPr id="24" name="Text 22"/>
          <p:cNvSpPr/>
          <p:nvPr/>
        </p:nvSpPr>
        <p:spPr>
          <a:xfrm>
            <a:off x="49926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PM</a:t>
            </a:r>
            <a:endParaRPr lang="en-US" sz="1200" b="1" dirty="0"/>
          </a:p>
        </p:txBody>
      </p:sp>
      <p:sp>
        <p:nvSpPr>
          <p:cNvPr id="26" name="Shape 24"/>
          <p:cNvSpPr/>
          <p:nvPr/>
        </p:nvSpPr>
        <p:spPr>
          <a:xfrm>
            <a:off x="5989320" y="1783080"/>
            <a:ext cx="2743200" cy="1024128"/>
          </a:xfrm>
          <a:prstGeom prst="rect">
            <a:avLst/>
          </a:prstGeom>
          <a:solidFill>
            <a:srgbClr val="F2F5F8">
              <a:alpha val="0"/>
            </a:srgbClr>
          </a:solidFill>
          <a:ln w="12700">
            <a:solidFill>
              <a:srgbClr val="D9E1E8"/>
            </a:solidFill>
            <a:prstDash val="solid"/>
          </a:ln>
        </p:spPr>
        <p:txBody>
          <a:bodyPr/>
          <a:lstStyle/>
          <a:p>
            <a:endParaRPr lang="en-US"/>
          </a:p>
        </p:txBody>
      </p:sp>
      <p:sp>
        <p:nvSpPr>
          <p:cNvPr id="27" name="Text 25"/>
          <p:cNvSpPr/>
          <p:nvPr/>
        </p:nvSpPr>
        <p:spPr>
          <a:xfrm>
            <a:off x="5989320" y="1453896"/>
            <a:ext cx="2743200" cy="256032"/>
          </a:xfrm>
          <a:prstGeom prst="rect">
            <a:avLst/>
          </a:prstGeom>
          <a:noFill/>
          <a:ln/>
        </p:spPr>
        <p:txBody>
          <a:bodyPr wrap="square" lIns="0" tIns="0" rIns="0" bIns="0" rtlCol="0" anchor="ctr"/>
          <a:lstStyle/>
          <a:p>
            <a:pPr marL="0" indent="0" algn="ctr">
              <a:buNone/>
            </a:pPr>
            <a:r>
              <a:rPr lang="en-US" sz="1500" b="1" dirty="0">
                <a:solidFill>
                  <a:srgbClr val="0B2F5B"/>
                </a:solidFill>
                <a:latin typeface="Aptos"/>
              </a:rPr>
              <a:t>Tuesday</a:t>
            </a:r>
          </a:p>
        </p:txBody>
      </p:sp>
      <p:sp>
        <p:nvSpPr>
          <p:cNvPr id="29" name="Text 27"/>
          <p:cNvSpPr/>
          <p:nvPr/>
        </p:nvSpPr>
        <p:spPr>
          <a:xfrm>
            <a:off x="56784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30" name="Shape 28"/>
          <p:cNvSpPr/>
          <p:nvPr/>
        </p:nvSpPr>
        <p:spPr>
          <a:xfrm>
            <a:off x="6675120" y="2712168"/>
            <a:ext cx="0" cy="164592"/>
          </a:xfrm>
          <a:prstGeom prst="line">
            <a:avLst/>
          </a:prstGeom>
          <a:noFill/>
          <a:ln w="12700">
            <a:solidFill>
              <a:srgbClr val="3A3A3A"/>
            </a:solidFill>
            <a:prstDash val="solid"/>
          </a:ln>
        </p:spPr>
        <p:txBody>
          <a:bodyPr/>
          <a:lstStyle/>
          <a:p>
            <a:endParaRPr lang="en-US"/>
          </a:p>
        </p:txBody>
      </p:sp>
      <p:sp>
        <p:nvSpPr>
          <p:cNvPr id="31" name="Text 29"/>
          <p:cNvSpPr/>
          <p:nvPr/>
        </p:nvSpPr>
        <p:spPr>
          <a:xfrm>
            <a:off x="63642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32" name="Shape 30"/>
          <p:cNvSpPr/>
          <p:nvPr/>
        </p:nvSpPr>
        <p:spPr>
          <a:xfrm>
            <a:off x="7360920" y="2712168"/>
            <a:ext cx="0" cy="164592"/>
          </a:xfrm>
          <a:prstGeom prst="line">
            <a:avLst/>
          </a:prstGeom>
          <a:noFill/>
          <a:ln w="12700">
            <a:solidFill>
              <a:srgbClr val="3A3A3A"/>
            </a:solidFill>
            <a:prstDash val="solid"/>
          </a:ln>
        </p:spPr>
        <p:txBody>
          <a:bodyPr/>
          <a:lstStyle/>
          <a:p>
            <a:endParaRPr lang="en-US"/>
          </a:p>
        </p:txBody>
      </p:sp>
      <p:sp>
        <p:nvSpPr>
          <p:cNvPr id="33" name="Text 31"/>
          <p:cNvSpPr/>
          <p:nvPr/>
        </p:nvSpPr>
        <p:spPr>
          <a:xfrm>
            <a:off x="70500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34" name="Shape 32"/>
          <p:cNvSpPr/>
          <p:nvPr/>
        </p:nvSpPr>
        <p:spPr>
          <a:xfrm>
            <a:off x="8046720" y="2712168"/>
            <a:ext cx="0" cy="164592"/>
          </a:xfrm>
          <a:prstGeom prst="line">
            <a:avLst/>
          </a:prstGeom>
          <a:noFill/>
          <a:ln w="12700">
            <a:solidFill>
              <a:srgbClr val="3A3A3A"/>
            </a:solidFill>
            <a:prstDash val="solid"/>
          </a:ln>
        </p:spPr>
        <p:txBody>
          <a:bodyPr/>
          <a:lstStyle/>
          <a:p>
            <a:endParaRPr lang="en-US"/>
          </a:p>
        </p:txBody>
      </p:sp>
      <p:sp>
        <p:nvSpPr>
          <p:cNvPr id="35" name="Text 33"/>
          <p:cNvSpPr/>
          <p:nvPr/>
        </p:nvSpPr>
        <p:spPr>
          <a:xfrm>
            <a:off x="77358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PM</a:t>
            </a:r>
            <a:endParaRPr lang="en-US" sz="1200" b="1" dirty="0"/>
          </a:p>
        </p:txBody>
      </p:sp>
      <p:sp>
        <p:nvSpPr>
          <p:cNvPr id="37" name="Shape 35"/>
          <p:cNvSpPr/>
          <p:nvPr/>
        </p:nvSpPr>
        <p:spPr>
          <a:xfrm>
            <a:off x="8732520" y="1783080"/>
            <a:ext cx="2743200" cy="1024128"/>
          </a:xfrm>
          <a:prstGeom prst="rect">
            <a:avLst/>
          </a:prstGeom>
          <a:solidFill>
            <a:srgbClr val="F2F5F8">
              <a:alpha val="0"/>
            </a:srgbClr>
          </a:solidFill>
          <a:ln w="12700">
            <a:solidFill>
              <a:srgbClr val="D9E1E8"/>
            </a:solidFill>
            <a:prstDash val="solid"/>
          </a:ln>
        </p:spPr>
        <p:txBody>
          <a:bodyPr/>
          <a:lstStyle/>
          <a:p>
            <a:endParaRPr lang="en-US"/>
          </a:p>
        </p:txBody>
      </p:sp>
      <p:sp>
        <p:nvSpPr>
          <p:cNvPr id="38" name="Text 36"/>
          <p:cNvSpPr/>
          <p:nvPr/>
        </p:nvSpPr>
        <p:spPr>
          <a:xfrm>
            <a:off x="8732520" y="1453896"/>
            <a:ext cx="2743200" cy="256032"/>
          </a:xfrm>
          <a:prstGeom prst="rect">
            <a:avLst/>
          </a:prstGeom>
          <a:noFill/>
          <a:ln/>
        </p:spPr>
        <p:txBody>
          <a:bodyPr wrap="square" lIns="0" tIns="0" rIns="0" bIns="0" rtlCol="0" anchor="ctr"/>
          <a:lstStyle/>
          <a:p>
            <a:pPr marL="0" indent="0" algn="ctr">
              <a:buNone/>
            </a:pPr>
            <a:r>
              <a:rPr lang="en-US" sz="1500" b="1" dirty="0">
                <a:solidFill>
                  <a:srgbClr val="0B2F5B"/>
                </a:solidFill>
                <a:latin typeface="Aptos"/>
              </a:rPr>
              <a:t>Wednesday</a:t>
            </a:r>
          </a:p>
        </p:txBody>
      </p:sp>
      <p:sp>
        <p:nvSpPr>
          <p:cNvPr id="40" name="Text 38"/>
          <p:cNvSpPr/>
          <p:nvPr/>
        </p:nvSpPr>
        <p:spPr>
          <a:xfrm>
            <a:off x="84216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41" name="Shape 39"/>
          <p:cNvSpPr/>
          <p:nvPr/>
        </p:nvSpPr>
        <p:spPr>
          <a:xfrm>
            <a:off x="9418320" y="2712168"/>
            <a:ext cx="0" cy="164592"/>
          </a:xfrm>
          <a:prstGeom prst="line">
            <a:avLst/>
          </a:prstGeom>
          <a:noFill/>
          <a:ln w="12700">
            <a:solidFill>
              <a:srgbClr val="3A3A3A"/>
            </a:solidFill>
            <a:prstDash val="solid"/>
          </a:ln>
        </p:spPr>
        <p:txBody>
          <a:bodyPr/>
          <a:lstStyle/>
          <a:p>
            <a:endParaRPr lang="en-US"/>
          </a:p>
        </p:txBody>
      </p:sp>
      <p:sp>
        <p:nvSpPr>
          <p:cNvPr id="42" name="Text 40"/>
          <p:cNvSpPr/>
          <p:nvPr/>
        </p:nvSpPr>
        <p:spPr>
          <a:xfrm>
            <a:off x="91074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43" name="Shape 41"/>
          <p:cNvSpPr/>
          <p:nvPr/>
        </p:nvSpPr>
        <p:spPr>
          <a:xfrm>
            <a:off x="10104120" y="2712168"/>
            <a:ext cx="0" cy="164592"/>
          </a:xfrm>
          <a:prstGeom prst="line">
            <a:avLst/>
          </a:prstGeom>
          <a:noFill/>
          <a:ln w="12700">
            <a:solidFill>
              <a:srgbClr val="3A3A3A"/>
            </a:solidFill>
            <a:prstDash val="solid"/>
          </a:ln>
        </p:spPr>
        <p:txBody>
          <a:bodyPr/>
          <a:lstStyle/>
          <a:p>
            <a:endParaRPr lang="en-US"/>
          </a:p>
        </p:txBody>
      </p:sp>
      <p:sp>
        <p:nvSpPr>
          <p:cNvPr id="44" name="Text 42"/>
          <p:cNvSpPr/>
          <p:nvPr/>
        </p:nvSpPr>
        <p:spPr>
          <a:xfrm>
            <a:off x="97932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45" name="Shape 43"/>
          <p:cNvSpPr/>
          <p:nvPr/>
        </p:nvSpPr>
        <p:spPr>
          <a:xfrm>
            <a:off x="10789920" y="2712168"/>
            <a:ext cx="0" cy="164592"/>
          </a:xfrm>
          <a:prstGeom prst="line">
            <a:avLst/>
          </a:prstGeom>
          <a:noFill/>
          <a:ln w="12700">
            <a:solidFill>
              <a:srgbClr val="3A3A3A"/>
            </a:solidFill>
            <a:prstDash val="solid"/>
          </a:ln>
        </p:spPr>
        <p:txBody>
          <a:bodyPr/>
          <a:lstStyle/>
          <a:p>
            <a:endParaRPr lang="en-US"/>
          </a:p>
        </p:txBody>
      </p:sp>
      <p:sp>
        <p:nvSpPr>
          <p:cNvPr id="46" name="Text 44"/>
          <p:cNvSpPr/>
          <p:nvPr/>
        </p:nvSpPr>
        <p:spPr>
          <a:xfrm>
            <a:off x="104790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PM</a:t>
            </a:r>
            <a:endParaRPr lang="en-US" sz="1200" b="1" dirty="0"/>
          </a:p>
        </p:txBody>
      </p:sp>
      <p:sp>
        <p:nvSpPr>
          <p:cNvPr id="48" name="Shape 46"/>
          <p:cNvSpPr/>
          <p:nvPr/>
        </p:nvSpPr>
        <p:spPr>
          <a:xfrm>
            <a:off x="502920" y="3977640"/>
            <a:ext cx="2743200" cy="1024128"/>
          </a:xfrm>
          <a:prstGeom prst="rect">
            <a:avLst/>
          </a:prstGeom>
          <a:solidFill>
            <a:srgbClr val="F2F5F8">
              <a:alpha val="0"/>
            </a:srgbClr>
          </a:solidFill>
          <a:ln w="12700">
            <a:solidFill>
              <a:srgbClr val="D9E1E8"/>
            </a:solidFill>
            <a:prstDash val="solid"/>
          </a:ln>
        </p:spPr>
        <p:txBody>
          <a:bodyPr/>
          <a:lstStyle/>
          <a:p>
            <a:endParaRPr lang="en-US"/>
          </a:p>
        </p:txBody>
      </p:sp>
      <p:sp>
        <p:nvSpPr>
          <p:cNvPr id="49" name="Text 47"/>
          <p:cNvSpPr/>
          <p:nvPr/>
        </p:nvSpPr>
        <p:spPr>
          <a:xfrm>
            <a:off x="502920" y="3648456"/>
            <a:ext cx="2743200" cy="256032"/>
          </a:xfrm>
          <a:prstGeom prst="rect">
            <a:avLst/>
          </a:prstGeom>
          <a:noFill/>
          <a:ln/>
        </p:spPr>
        <p:txBody>
          <a:bodyPr wrap="square" lIns="0" tIns="0" rIns="0" bIns="0" rtlCol="0" anchor="ctr"/>
          <a:lstStyle/>
          <a:p>
            <a:pPr marL="0" indent="0" algn="ctr">
              <a:buNone/>
            </a:pPr>
            <a:r>
              <a:rPr lang="en-US" sz="1500" b="1" dirty="0">
                <a:solidFill>
                  <a:srgbClr val="0B2F5B"/>
                </a:solidFill>
                <a:latin typeface="Aptos"/>
              </a:rPr>
              <a:t>Thursday</a:t>
            </a:r>
          </a:p>
        </p:txBody>
      </p:sp>
      <p:sp>
        <p:nvSpPr>
          <p:cNvPr id="51" name="Text 49"/>
          <p:cNvSpPr/>
          <p:nvPr/>
        </p:nvSpPr>
        <p:spPr>
          <a:xfrm>
            <a:off x="1920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52" name="Shape 50"/>
          <p:cNvSpPr/>
          <p:nvPr/>
        </p:nvSpPr>
        <p:spPr>
          <a:xfrm>
            <a:off x="1188720" y="4906728"/>
            <a:ext cx="0" cy="164592"/>
          </a:xfrm>
          <a:prstGeom prst="line">
            <a:avLst/>
          </a:prstGeom>
          <a:noFill/>
          <a:ln w="12700">
            <a:solidFill>
              <a:srgbClr val="3A3A3A"/>
            </a:solidFill>
            <a:prstDash val="solid"/>
          </a:ln>
        </p:spPr>
        <p:txBody>
          <a:bodyPr/>
          <a:lstStyle/>
          <a:p>
            <a:endParaRPr lang="en-US"/>
          </a:p>
        </p:txBody>
      </p:sp>
      <p:sp>
        <p:nvSpPr>
          <p:cNvPr id="53" name="Text 51"/>
          <p:cNvSpPr/>
          <p:nvPr/>
        </p:nvSpPr>
        <p:spPr>
          <a:xfrm>
            <a:off x="8778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54" name="Shape 52"/>
          <p:cNvSpPr/>
          <p:nvPr/>
        </p:nvSpPr>
        <p:spPr>
          <a:xfrm>
            <a:off x="1874520" y="4906728"/>
            <a:ext cx="0" cy="164592"/>
          </a:xfrm>
          <a:prstGeom prst="line">
            <a:avLst/>
          </a:prstGeom>
          <a:noFill/>
          <a:ln w="12700">
            <a:solidFill>
              <a:srgbClr val="3A3A3A"/>
            </a:solidFill>
            <a:prstDash val="solid"/>
          </a:ln>
        </p:spPr>
        <p:txBody>
          <a:bodyPr/>
          <a:lstStyle/>
          <a:p>
            <a:endParaRPr lang="en-US"/>
          </a:p>
        </p:txBody>
      </p:sp>
      <p:sp>
        <p:nvSpPr>
          <p:cNvPr id="55" name="Text 53"/>
          <p:cNvSpPr/>
          <p:nvPr/>
        </p:nvSpPr>
        <p:spPr>
          <a:xfrm>
            <a:off x="15636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56" name="Shape 54"/>
          <p:cNvSpPr/>
          <p:nvPr/>
        </p:nvSpPr>
        <p:spPr>
          <a:xfrm>
            <a:off x="2560320" y="4906728"/>
            <a:ext cx="0" cy="164592"/>
          </a:xfrm>
          <a:prstGeom prst="line">
            <a:avLst/>
          </a:prstGeom>
          <a:noFill/>
          <a:ln w="12700">
            <a:solidFill>
              <a:srgbClr val="3A3A3A"/>
            </a:solidFill>
            <a:prstDash val="solid"/>
          </a:ln>
        </p:spPr>
        <p:txBody>
          <a:bodyPr/>
          <a:lstStyle/>
          <a:p>
            <a:endParaRPr lang="en-US"/>
          </a:p>
        </p:txBody>
      </p:sp>
      <p:sp>
        <p:nvSpPr>
          <p:cNvPr id="57" name="Text 55"/>
          <p:cNvSpPr/>
          <p:nvPr/>
        </p:nvSpPr>
        <p:spPr>
          <a:xfrm>
            <a:off x="22494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PM</a:t>
            </a:r>
            <a:endParaRPr lang="en-US" sz="1200" b="1" dirty="0"/>
          </a:p>
        </p:txBody>
      </p:sp>
      <p:sp>
        <p:nvSpPr>
          <p:cNvPr id="59" name="Shape 57"/>
          <p:cNvSpPr/>
          <p:nvPr/>
        </p:nvSpPr>
        <p:spPr>
          <a:xfrm>
            <a:off x="3246120" y="3977640"/>
            <a:ext cx="2743200" cy="1024128"/>
          </a:xfrm>
          <a:prstGeom prst="rect">
            <a:avLst/>
          </a:prstGeom>
          <a:solidFill>
            <a:srgbClr val="F2F5F8">
              <a:alpha val="0"/>
            </a:srgbClr>
          </a:solidFill>
          <a:ln w="12700">
            <a:solidFill>
              <a:srgbClr val="D9E1E8"/>
            </a:solidFill>
            <a:prstDash val="solid"/>
          </a:ln>
        </p:spPr>
        <p:txBody>
          <a:bodyPr/>
          <a:lstStyle/>
          <a:p>
            <a:endParaRPr lang="en-US"/>
          </a:p>
        </p:txBody>
      </p:sp>
      <p:sp>
        <p:nvSpPr>
          <p:cNvPr id="60" name="Text 58"/>
          <p:cNvSpPr/>
          <p:nvPr/>
        </p:nvSpPr>
        <p:spPr>
          <a:xfrm>
            <a:off x="3246120" y="3648456"/>
            <a:ext cx="2743200" cy="256032"/>
          </a:xfrm>
          <a:prstGeom prst="rect">
            <a:avLst/>
          </a:prstGeom>
          <a:noFill/>
          <a:ln/>
        </p:spPr>
        <p:txBody>
          <a:bodyPr wrap="square" lIns="0" tIns="0" rIns="0" bIns="0" rtlCol="0" anchor="ctr"/>
          <a:lstStyle/>
          <a:p>
            <a:pPr marL="0" indent="0" algn="ctr">
              <a:buNone/>
            </a:pPr>
            <a:r>
              <a:rPr lang="en-US" sz="1500" b="1" dirty="0">
                <a:solidFill>
                  <a:srgbClr val="0B2F5B"/>
                </a:solidFill>
                <a:latin typeface="Aptos"/>
              </a:rPr>
              <a:t>Friday</a:t>
            </a:r>
          </a:p>
        </p:txBody>
      </p:sp>
      <p:sp>
        <p:nvSpPr>
          <p:cNvPr id="62" name="Text 60"/>
          <p:cNvSpPr/>
          <p:nvPr/>
        </p:nvSpPr>
        <p:spPr>
          <a:xfrm>
            <a:off x="29352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63" name="Shape 61"/>
          <p:cNvSpPr/>
          <p:nvPr/>
        </p:nvSpPr>
        <p:spPr>
          <a:xfrm>
            <a:off x="3931920" y="4906728"/>
            <a:ext cx="0" cy="164592"/>
          </a:xfrm>
          <a:prstGeom prst="line">
            <a:avLst/>
          </a:prstGeom>
          <a:noFill/>
          <a:ln w="12700">
            <a:solidFill>
              <a:srgbClr val="3A3A3A"/>
            </a:solidFill>
            <a:prstDash val="solid"/>
          </a:ln>
        </p:spPr>
        <p:txBody>
          <a:bodyPr/>
          <a:lstStyle/>
          <a:p>
            <a:endParaRPr lang="en-US"/>
          </a:p>
        </p:txBody>
      </p:sp>
      <p:sp>
        <p:nvSpPr>
          <p:cNvPr id="64" name="Text 62"/>
          <p:cNvSpPr/>
          <p:nvPr/>
        </p:nvSpPr>
        <p:spPr>
          <a:xfrm>
            <a:off x="36210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65" name="Shape 63"/>
          <p:cNvSpPr/>
          <p:nvPr/>
        </p:nvSpPr>
        <p:spPr>
          <a:xfrm>
            <a:off x="4617720" y="4906728"/>
            <a:ext cx="0" cy="164592"/>
          </a:xfrm>
          <a:prstGeom prst="line">
            <a:avLst/>
          </a:prstGeom>
          <a:noFill/>
          <a:ln w="12700">
            <a:solidFill>
              <a:srgbClr val="3A3A3A"/>
            </a:solidFill>
            <a:prstDash val="solid"/>
          </a:ln>
        </p:spPr>
        <p:txBody>
          <a:bodyPr/>
          <a:lstStyle/>
          <a:p>
            <a:endParaRPr lang="en-US"/>
          </a:p>
        </p:txBody>
      </p:sp>
      <p:sp>
        <p:nvSpPr>
          <p:cNvPr id="66" name="Text 64"/>
          <p:cNvSpPr/>
          <p:nvPr/>
        </p:nvSpPr>
        <p:spPr>
          <a:xfrm>
            <a:off x="43068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67" name="Shape 65"/>
          <p:cNvSpPr/>
          <p:nvPr/>
        </p:nvSpPr>
        <p:spPr>
          <a:xfrm>
            <a:off x="5303520" y="4906728"/>
            <a:ext cx="0" cy="164592"/>
          </a:xfrm>
          <a:prstGeom prst="line">
            <a:avLst/>
          </a:prstGeom>
          <a:noFill/>
          <a:ln w="12700">
            <a:solidFill>
              <a:srgbClr val="3A3A3A"/>
            </a:solidFill>
            <a:prstDash val="solid"/>
          </a:ln>
        </p:spPr>
        <p:txBody>
          <a:bodyPr/>
          <a:lstStyle/>
          <a:p>
            <a:endParaRPr lang="en-US"/>
          </a:p>
        </p:txBody>
      </p:sp>
      <p:sp>
        <p:nvSpPr>
          <p:cNvPr id="68" name="Text 66"/>
          <p:cNvSpPr/>
          <p:nvPr/>
        </p:nvSpPr>
        <p:spPr>
          <a:xfrm>
            <a:off x="49926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PM</a:t>
            </a:r>
            <a:endParaRPr lang="en-US" sz="1200" b="1" dirty="0"/>
          </a:p>
        </p:txBody>
      </p:sp>
      <p:sp>
        <p:nvSpPr>
          <p:cNvPr id="70" name="Shape 68"/>
          <p:cNvSpPr/>
          <p:nvPr/>
        </p:nvSpPr>
        <p:spPr>
          <a:xfrm>
            <a:off x="5995336" y="3977640"/>
            <a:ext cx="2743200" cy="1024128"/>
          </a:xfrm>
          <a:prstGeom prst="rect">
            <a:avLst/>
          </a:prstGeom>
          <a:solidFill>
            <a:srgbClr val="F2F5F8">
              <a:alpha val="0"/>
            </a:srgbClr>
          </a:solidFill>
          <a:ln w="12700">
            <a:solidFill>
              <a:srgbClr val="D9E1E8"/>
            </a:solidFill>
            <a:prstDash val="solid"/>
          </a:ln>
        </p:spPr>
        <p:txBody>
          <a:bodyPr/>
          <a:lstStyle/>
          <a:p>
            <a:endParaRPr lang="en-US"/>
          </a:p>
        </p:txBody>
      </p:sp>
      <p:sp>
        <p:nvSpPr>
          <p:cNvPr id="71" name="Text 69"/>
          <p:cNvSpPr/>
          <p:nvPr/>
        </p:nvSpPr>
        <p:spPr>
          <a:xfrm>
            <a:off x="5989320" y="3648456"/>
            <a:ext cx="2743200" cy="256032"/>
          </a:xfrm>
          <a:prstGeom prst="rect">
            <a:avLst/>
          </a:prstGeom>
          <a:noFill/>
          <a:ln/>
        </p:spPr>
        <p:txBody>
          <a:bodyPr wrap="square" lIns="0" tIns="0" rIns="0" bIns="0" rtlCol="0" anchor="ctr"/>
          <a:lstStyle/>
          <a:p>
            <a:pPr marL="0" indent="0" algn="ctr">
              <a:buNone/>
            </a:pPr>
            <a:r>
              <a:rPr lang="en-US" sz="1500" b="1" dirty="0">
                <a:solidFill>
                  <a:srgbClr val="0B2F5B"/>
                </a:solidFill>
                <a:latin typeface="Aptos"/>
              </a:rPr>
              <a:t>Saturday</a:t>
            </a:r>
          </a:p>
        </p:txBody>
      </p:sp>
      <p:sp>
        <p:nvSpPr>
          <p:cNvPr id="73" name="Text 71"/>
          <p:cNvSpPr/>
          <p:nvPr/>
        </p:nvSpPr>
        <p:spPr>
          <a:xfrm>
            <a:off x="56784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74" name="Shape 72"/>
          <p:cNvSpPr/>
          <p:nvPr/>
        </p:nvSpPr>
        <p:spPr>
          <a:xfrm>
            <a:off x="6675120" y="4906728"/>
            <a:ext cx="0" cy="164592"/>
          </a:xfrm>
          <a:prstGeom prst="line">
            <a:avLst/>
          </a:prstGeom>
          <a:noFill/>
          <a:ln w="12700">
            <a:solidFill>
              <a:srgbClr val="3A3A3A"/>
            </a:solidFill>
            <a:prstDash val="solid"/>
          </a:ln>
        </p:spPr>
        <p:txBody>
          <a:bodyPr/>
          <a:lstStyle/>
          <a:p>
            <a:endParaRPr lang="en-US"/>
          </a:p>
        </p:txBody>
      </p:sp>
      <p:sp>
        <p:nvSpPr>
          <p:cNvPr id="75" name="Text 73"/>
          <p:cNvSpPr/>
          <p:nvPr/>
        </p:nvSpPr>
        <p:spPr>
          <a:xfrm>
            <a:off x="63642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76" name="Shape 74"/>
          <p:cNvSpPr/>
          <p:nvPr/>
        </p:nvSpPr>
        <p:spPr>
          <a:xfrm>
            <a:off x="7360920" y="4906728"/>
            <a:ext cx="0" cy="164592"/>
          </a:xfrm>
          <a:prstGeom prst="line">
            <a:avLst/>
          </a:prstGeom>
          <a:noFill/>
          <a:ln w="12700">
            <a:solidFill>
              <a:srgbClr val="3A3A3A"/>
            </a:solidFill>
            <a:prstDash val="solid"/>
          </a:ln>
        </p:spPr>
        <p:txBody>
          <a:bodyPr/>
          <a:lstStyle/>
          <a:p>
            <a:endParaRPr lang="en-US"/>
          </a:p>
        </p:txBody>
      </p:sp>
      <p:sp>
        <p:nvSpPr>
          <p:cNvPr id="77" name="Text 75"/>
          <p:cNvSpPr/>
          <p:nvPr/>
        </p:nvSpPr>
        <p:spPr>
          <a:xfrm>
            <a:off x="70500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78" name="Shape 76"/>
          <p:cNvSpPr/>
          <p:nvPr/>
        </p:nvSpPr>
        <p:spPr>
          <a:xfrm>
            <a:off x="8046720" y="4906728"/>
            <a:ext cx="0" cy="164592"/>
          </a:xfrm>
          <a:prstGeom prst="line">
            <a:avLst/>
          </a:prstGeom>
          <a:noFill/>
          <a:ln w="12700">
            <a:solidFill>
              <a:srgbClr val="3A3A3A"/>
            </a:solidFill>
            <a:prstDash val="solid"/>
          </a:ln>
        </p:spPr>
        <p:txBody>
          <a:bodyPr/>
          <a:lstStyle/>
          <a:p>
            <a:endParaRPr lang="en-US"/>
          </a:p>
        </p:txBody>
      </p:sp>
      <p:sp>
        <p:nvSpPr>
          <p:cNvPr id="79" name="Text 77"/>
          <p:cNvSpPr/>
          <p:nvPr/>
        </p:nvSpPr>
        <p:spPr>
          <a:xfrm>
            <a:off x="77358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PM</a:t>
            </a:r>
            <a:endParaRPr lang="en-US" sz="1200" b="1" dirty="0"/>
          </a:p>
        </p:txBody>
      </p:sp>
      <p:sp>
        <p:nvSpPr>
          <p:cNvPr id="81" name="Shape 79"/>
          <p:cNvSpPr/>
          <p:nvPr/>
        </p:nvSpPr>
        <p:spPr>
          <a:xfrm>
            <a:off x="8732520" y="3977640"/>
            <a:ext cx="2743200" cy="1024128"/>
          </a:xfrm>
          <a:prstGeom prst="rect">
            <a:avLst/>
          </a:prstGeom>
          <a:solidFill>
            <a:srgbClr val="F2F5F8">
              <a:alpha val="0"/>
            </a:srgbClr>
          </a:solidFill>
          <a:ln w="12700">
            <a:solidFill>
              <a:srgbClr val="D9E1E8"/>
            </a:solidFill>
            <a:prstDash val="solid"/>
          </a:ln>
        </p:spPr>
        <p:txBody>
          <a:bodyPr/>
          <a:lstStyle/>
          <a:p>
            <a:endParaRPr lang="en-US"/>
          </a:p>
        </p:txBody>
      </p:sp>
      <p:sp>
        <p:nvSpPr>
          <p:cNvPr id="82" name="Text 80"/>
          <p:cNvSpPr/>
          <p:nvPr/>
        </p:nvSpPr>
        <p:spPr>
          <a:xfrm>
            <a:off x="8732520" y="3648456"/>
            <a:ext cx="2743200" cy="256032"/>
          </a:xfrm>
          <a:prstGeom prst="rect">
            <a:avLst/>
          </a:prstGeom>
          <a:noFill/>
          <a:ln/>
        </p:spPr>
        <p:txBody>
          <a:bodyPr wrap="square" lIns="0" tIns="0" rIns="0" bIns="0" rtlCol="0" anchor="ctr"/>
          <a:lstStyle/>
          <a:p>
            <a:pPr marL="0" indent="0" algn="ctr">
              <a:buNone/>
            </a:pPr>
            <a:r>
              <a:rPr lang="en-US" sz="1500" b="1" dirty="0">
                <a:solidFill>
                  <a:srgbClr val="0B2F5B"/>
                </a:solidFill>
                <a:latin typeface="Aptos"/>
              </a:rPr>
              <a:t>Sunday</a:t>
            </a:r>
          </a:p>
        </p:txBody>
      </p:sp>
      <p:sp>
        <p:nvSpPr>
          <p:cNvPr id="84" name="Text 82"/>
          <p:cNvSpPr/>
          <p:nvPr/>
        </p:nvSpPr>
        <p:spPr>
          <a:xfrm>
            <a:off x="84216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85" name="Shape 83"/>
          <p:cNvSpPr/>
          <p:nvPr/>
        </p:nvSpPr>
        <p:spPr>
          <a:xfrm>
            <a:off x="9418320" y="4906728"/>
            <a:ext cx="0" cy="164592"/>
          </a:xfrm>
          <a:prstGeom prst="line">
            <a:avLst/>
          </a:prstGeom>
          <a:noFill/>
          <a:ln w="12700">
            <a:solidFill>
              <a:srgbClr val="3A3A3A"/>
            </a:solidFill>
            <a:prstDash val="solid"/>
          </a:ln>
        </p:spPr>
        <p:txBody>
          <a:bodyPr/>
          <a:lstStyle/>
          <a:p>
            <a:endParaRPr lang="en-US"/>
          </a:p>
        </p:txBody>
      </p:sp>
      <p:sp>
        <p:nvSpPr>
          <p:cNvPr id="86" name="Text 84"/>
          <p:cNvSpPr/>
          <p:nvPr/>
        </p:nvSpPr>
        <p:spPr>
          <a:xfrm>
            <a:off x="91074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87" name="Shape 85"/>
          <p:cNvSpPr/>
          <p:nvPr/>
        </p:nvSpPr>
        <p:spPr>
          <a:xfrm>
            <a:off x="10104120" y="4906728"/>
            <a:ext cx="0" cy="164592"/>
          </a:xfrm>
          <a:prstGeom prst="line">
            <a:avLst/>
          </a:prstGeom>
          <a:noFill/>
          <a:ln w="12700">
            <a:solidFill>
              <a:srgbClr val="3A3A3A"/>
            </a:solidFill>
            <a:prstDash val="solid"/>
          </a:ln>
        </p:spPr>
        <p:txBody>
          <a:bodyPr/>
          <a:lstStyle/>
          <a:p>
            <a:endParaRPr lang="en-US"/>
          </a:p>
        </p:txBody>
      </p:sp>
      <p:sp>
        <p:nvSpPr>
          <p:cNvPr id="88" name="Text 86"/>
          <p:cNvSpPr/>
          <p:nvPr/>
        </p:nvSpPr>
        <p:spPr>
          <a:xfrm>
            <a:off x="97932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89" name="Shape 87"/>
          <p:cNvSpPr/>
          <p:nvPr/>
        </p:nvSpPr>
        <p:spPr>
          <a:xfrm>
            <a:off x="10789920" y="4906728"/>
            <a:ext cx="0" cy="164592"/>
          </a:xfrm>
          <a:prstGeom prst="line">
            <a:avLst/>
          </a:prstGeom>
          <a:noFill/>
          <a:ln w="12700">
            <a:solidFill>
              <a:srgbClr val="3A3A3A"/>
            </a:solidFill>
            <a:prstDash val="solid"/>
          </a:ln>
        </p:spPr>
        <p:txBody>
          <a:bodyPr/>
          <a:lstStyle/>
          <a:p>
            <a:endParaRPr lang="en-US"/>
          </a:p>
        </p:txBody>
      </p:sp>
      <p:sp>
        <p:nvSpPr>
          <p:cNvPr id="90" name="Text 88"/>
          <p:cNvSpPr/>
          <p:nvPr/>
        </p:nvSpPr>
        <p:spPr>
          <a:xfrm>
            <a:off x="104790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6 PM</a:t>
            </a:r>
            <a:endParaRPr lang="en-US" sz="1200" b="1" dirty="0"/>
          </a:p>
        </p:txBody>
      </p:sp>
      <p:sp>
        <p:nvSpPr>
          <p:cNvPr id="92" name="Text 90"/>
          <p:cNvSpPr/>
          <p:nvPr/>
        </p:nvSpPr>
        <p:spPr>
          <a:xfrm>
            <a:off x="502920" y="5559552"/>
            <a:ext cx="10972800" cy="787106"/>
          </a:xfrm>
          <a:prstGeom prst="rect">
            <a:avLst/>
          </a:prstGeom>
          <a:noFill/>
          <a:ln/>
        </p:spPr>
        <p:txBody>
          <a:bodyPr wrap="square" lIns="0" tIns="0" rIns="0" bIns="0" rtlCol="0" anchor="ctr"/>
          <a:lstStyle/>
          <a:p>
            <a:pPr marL="0" indent="0" algn="ctr">
              <a:spcAft>
                <a:spcPts val="600"/>
              </a:spcAft>
              <a:buNone/>
            </a:pPr>
            <a:r>
              <a:rPr lang="en-US" sz="1500" dirty="0">
                <a:solidFill>
                  <a:srgbClr val="16283A"/>
                </a:solidFill>
                <a:latin typeface="Aptos"/>
              </a:rPr>
              <a:t>This is the familiar midnight-to-midnight frame. </a:t>
            </a:r>
          </a:p>
          <a:p>
            <a:pPr marL="0" indent="0" algn="ctr">
              <a:buNone/>
            </a:pPr>
            <a:r>
              <a:rPr lang="en-US" sz="1500" dirty="0">
                <a:solidFill>
                  <a:srgbClr val="16283A"/>
                </a:solidFill>
                <a:latin typeface="Aptos"/>
              </a:rPr>
              <a:t>The next slide overlays the biblical evening-to-evening frame on top of it.</a:t>
            </a:r>
          </a:p>
        </p:txBody>
      </p:sp>
      <p:sp>
        <p:nvSpPr>
          <p:cNvPr id="93" name="Slide Number Placeholder 0"/>
          <p:cNvSpPr>
            <a:spLocks noGrp="1"/>
          </p:cNvSpPr>
          <p:nvPr>
            <p:ph type="sldNum" sz="quarter" idx="4294967295"/>
          </p:nvPr>
        </p:nvSpPr>
        <p:spPr>
          <a:xfrm>
            <a:off x="11557000" y="6502400"/>
            <a:ext cx="381000" cy="228600"/>
          </a:xfrm>
          <a:prstGeom prst="rect">
            <a:avLst/>
          </a:prstGeom>
          <a:extLst>
            <a:ext uri="{C572A759-6A51-4108-AA02-DFA0A04FC94B}">
              <ma14:wrappingTextBoxFlag xmlns="" xmlns:ma14="http://schemas.microsoft.com/office/mac/drawingml/2011/main" val="0"/>
            </a:ext>
          </a:extLst>
        </p:spPr>
        <p:txBody>
          <a:bodyPr wrap="none"/>
          <a:lstStyle>
            <a:lvl1pPr>
              <a:defRPr sz="850">
                <a:solidFill>
                  <a:srgbClr val="777777"/>
                </a:solidFill>
                <a:latin typeface="Arial"/>
                <a:ea typeface="Arial"/>
                <a:cs typeface="Arial"/>
              </a:defRPr>
            </a:lvl1pPr>
          </a:lstStyle>
          <a:p>
            <a:pPr algn="l"/>
            <a:fld id="{F7021451-1387-4CA6-816F-3879F97B5CBC}" type="slidenum">
              <a:rPr lang="en-US" sz="900">
                <a:solidFill>
                  <a:srgbClr val="536273"/>
                </a:solidFill>
                <a:latin typeface="Aptos"/>
              </a:rPr>
              <a:t>3</a:t>
            </a:fld>
            <a:endParaRPr lang="en-US" sz="900">
              <a:solidFill>
                <a:srgbClr val="536273"/>
              </a:solidFill>
              <a:latin typeface="Aptos"/>
            </a:endParaRPr>
          </a:p>
        </p:txBody>
      </p:sp>
      <p:sp>
        <p:nvSpPr>
          <p:cNvPr id="95" name="Text 82">
            <a:extLst>
              <a:ext uri="{FF2B5EF4-FFF2-40B4-BE49-F238E27FC236}">
                <a16:creationId xmlns:a16="http://schemas.microsoft.com/office/drawing/2014/main" id="{05D9B43F-0176-CCD4-EFE7-0F340E40C3AF}"/>
              </a:ext>
            </a:extLst>
          </p:cNvPr>
          <p:cNvSpPr/>
          <p:nvPr/>
        </p:nvSpPr>
        <p:spPr>
          <a:xfrm>
            <a:off x="11164824" y="289504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97" name="Text 82">
            <a:extLst>
              <a:ext uri="{FF2B5EF4-FFF2-40B4-BE49-F238E27FC236}">
                <a16:creationId xmlns:a16="http://schemas.microsoft.com/office/drawing/2014/main" id="{9F5918D1-5BF6-51FC-3F2E-B776B5E6A7C3}"/>
              </a:ext>
            </a:extLst>
          </p:cNvPr>
          <p:cNvSpPr/>
          <p:nvPr/>
        </p:nvSpPr>
        <p:spPr>
          <a:xfrm>
            <a:off x="11164824" y="5089608"/>
            <a:ext cx="621792"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14" name="Rectangle 13">
            <a:extLst>
              <a:ext uri="{FF2B5EF4-FFF2-40B4-BE49-F238E27FC236}">
                <a16:creationId xmlns:a16="http://schemas.microsoft.com/office/drawing/2014/main" id="{E26AE953-1EEE-449E-BF22-52BD00C791E1}"/>
              </a:ext>
            </a:extLst>
          </p:cNvPr>
          <p:cNvSpPr/>
          <p:nvPr/>
        </p:nvSpPr>
        <p:spPr>
          <a:xfrm>
            <a:off x="457200" y="406400"/>
            <a:ext cx="63500" cy="5080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70E9688-333B-4F2A-9C49-31AC2DA3FC51}"/>
              </a:ext>
            </a:extLst>
          </p:cNvPr>
          <p:cNvSpPr/>
          <p:nvPr/>
        </p:nvSpPr>
        <p:spPr>
          <a:xfrm>
            <a:off x="0" y="0"/>
            <a:ext cx="12192000" cy="762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594360" y="411480"/>
            <a:ext cx="10972800" cy="502920"/>
          </a:xfrm>
          <a:prstGeom prst="rect">
            <a:avLst/>
          </a:prstGeom>
          <a:noFill/>
          <a:ln/>
        </p:spPr>
        <p:txBody>
          <a:bodyPr wrap="square" lIns="0" tIns="0" rIns="0" bIns="0" rtlCol="0" anchor="ctr"/>
          <a:lstStyle/>
          <a:p>
            <a:pPr marL="0" indent="0">
              <a:buNone/>
            </a:pPr>
            <a:r>
              <a:rPr lang="en-US" sz="2400" b="1" dirty="0">
                <a:solidFill>
                  <a:srgbClr val="0B2F5B"/>
                </a:solidFill>
                <a:latin typeface="Aptos"/>
                <a:ea typeface="Arial" pitchFamily="34" charset="-122"/>
                <a:cs typeface="Arial" pitchFamily="34" charset="-120"/>
              </a:rPr>
              <a:t>3. Biblical Thursday begins on modern Wednesday evening</a:t>
            </a:r>
            <a:endParaRPr lang="en-US" sz="2400" b="1" dirty="0">
              <a:solidFill>
                <a:srgbClr val="0B2F5B"/>
              </a:solidFill>
              <a:latin typeface="Aptos"/>
            </a:endParaRPr>
          </a:p>
        </p:txBody>
      </p:sp>
      <p:sp>
        <p:nvSpPr>
          <p:cNvPr id="3" name="Text 1"/>
          <p:cNvSpPr/>
          <p:nvPr/>
        </p:nvSpPr>
        <p:spPr>
          <a:xfrm>
            <a:off x="621792" y="932688"/>
            <a:ext cx="10789920" cy="384048"/>
          </a:xfrm>
          <a:prstGeom prst="rect">
            <a:avLst/>
          </a:prstGeom>
          <a:noFill/>
          <a:ln/>
        </p:spPr>
        <p:txBody>
          <a:bodyPr wrap="square" lIns="0" tIns="0" rIns="0" bIns="0" rtlCol="0" anchor="ctr"/>
          <a:lstStyle/>
          <a:p>
            <a:pPr marL="0" indent="0">
              <a:buNone/>
            </a:pPr>
            <a:r>
              <a:rPr lang="en-US" sz="1400" dirty="0">
                <a:solidFill>
                  <a:srgbClr val="536273"/>
                </a:solidFill>
                <a:latin typeface="Aptos"/>
                <a:ea typeface="Arial" pitchFamily="34" charset="-122"/>
                <a:cs typeface="Arial" pitchFamily="34" charset="-120"/>
              </a:rPr>
              <a:t>The biblical boundary and the modern boundary do not fall at the same time.</a:t>
            </a:r>
            <a:endParaRPr lang="en-US" sz="1400" dirty="0">
              <a:solidFill>
                <a:srgbClr val="536273"/>
              </a:solidFill>
              <a:latin typeface="Aptos"/>
            </a:endParaRPr>
          </a:p>
        </p:txBody>
      </p:sp>
      <p:sp>
        <p:nvSpPr>
          <p:cNvPr id="4" name="Text 2"/>
          <p:cNvSpPr/>
          <p:nvPr/>
        </p:nvSpPr>
        <p:spPr>
          <a:xfrm>
            <a:off x="731520" y="1481328"/>
            <a:ext cx="5349240" cy="274320"/>
          </a:xfrm>
          <a:prstGeom prst="rect">
            <a:avLst/>
          </a:prstGeom>
          <a:solidFill>
            <a:schemeClr val="accent5">
              <a:lumMod val="75000"/>
            </a:schemeClr>
          </a:solidFill>
          <a:ln/>
        </p:spPr>
        <p:txBody>
          <a:bodyPr wrap="square" lIns="0" tIns="0" rIns="0" bIns="0" rtlCol="0" anchor="ctr"/>
          <a:lstStyle/>
          <a:p>
            <a:pPr marL="0" indent="0" algn="ctr">
              <a:buNone/>
            </a:pPr>
            <a:r>
              <a:rPr lang="en-US" sz="1900" b="1" dirty="0">
                <a:solidFill>
                  <a:srgbClr val="000000"/>
                </a:solidFill>
              </a:rPr>
              <a:t>Modern Wednesday</a:t>
            </a:r>
            <a:endParaRPr lang="en-US" sz="1900" dirty="0"/>
          </a:p>
        </p:txBody>
      </p:sp>
      <p:sp>
        <p:nvSpPr>
          <p:cNvPr id="5" name="Text 3"/>
          <p:cNvSpPr/>
          <p:nvPr/>
        </p:nvSpPr>
        <p:spPr>
          <a:xfrm>
            <a:off x="6080760" y="1481328"/>
            <a:ext cx="5349240" cy="274320"/>
          </a:xfrm>
          <a:prstGeom prst="rect">
            <a:avLst/>
          </a:prstGeom>
          <a:solidFill>
            <a:schemeClr val="tx2">
              <a:lumMod val="20000"/>
              <a:lumOff val="80000"/>
            </a:schemeClr>
          </a:solidFill>
          <a:ln/>
        </p:spPr>
        <p:txBody>
          <a:bodyPr wrap="square" lIns="0" tIns="0" rIns="0" bIns="0" rtlCol="0" anchor="ctr"/>
          <a:lstStyle/>
          <a:p>
            <a:pPr marL="0" indent="0" algn="ctr">
              <a:buNone/>
            </a:pPr>
            <a:r>
              <a:rPr lang="en-US" sz="1900" b="1" dirty="0">
                <a:solidFill>
                  <a:srgbClr val="000000"/>
                </a:solidFill>
              </a:rPr>
              <a:t>Modern Thursday</a:t>
            </a:r>
            <a:endParaRPr lang="en-US" sz="1900" dirty="0"/>
          </a:p>
        </p:txBody>
      </p:sp>
      <p:sp>
        <p:nvSpPr>
          <p:cNvPr id="6" name="Shape 4"/>
          <p:cNvSpPr/>
          <p:nvPr/>
        </p:nvSpPr>
        <p:spPr>
          <a:xfrm>
            <a:off x="731520" y="1874520"/>
            <a:ext cx="10698480" cy="960120"/>
          </a:xfrm>
          <a:prstGeom prst="rect">
            <a:avLst/>
          </a:prstGeom>
          <a:solidFill>
            <a:srgbClr val="F2F5F8">
              <a:alpha val="0"/>
            </a:srgbClr>
          </a:solidFill>
          <a:ln w="12700">
            <a:solidFill>
              <a:srgbClr val="D9E1E8"/>
            </a:solidFill>
            <a:prstDash val="solid"/>
          </a:ln>
        </p:spPr>
        <p:txBody>
          <a:bodyPr/>
          <a:lstStyle/>
          <a:p>
            <a:endParaRPr lang="en-US"/>
          </a:p>
        </p:txBody>
      </p:sp>
      <p:sp>
        <p:nvSpPr>
          <p:cNvPr id="7" name="Shape 5"/>
          <p:cNvSpPr/>
          <p:nvPr/>
        </p:nvSpPr>
        <p:spPr>
          <a:xfrm>
            <a:off x="731520" y="2478024"/>
            <a:ext cx="0" cy="356616"/>
          </a:xfrm>
          <a:prstGeom prst="line">
            <a:avLst/>
          </a:prstGeom>
          <a:noFill/>
          <a:ln w="12700">
            <a:solidFill>
              <a:srgbClr val="C58A32"/>
            </a:solidFill>
            <a:prstDash val="solid"/>
          </a:ln>
        </p:spPr>
        <p:txBody>
          <a:bodyPr/>
          <a:lstStyle/>
          <a:p>
            <a:endParaRPr lang="en-US"/>
          </a:p>
        </p:txBody>
      </p:sp>
      <p:sp>
        <p:nvSpPr>
          <p:cNvPr id="8" name="Text 6"/>
          <p:cNvSpPr/>
          <p:nvPr/>
        </p:nvSpPr>
        <p:spPr>
          <a:xfrm>
            <a:off x="411480" y="2880360"/>
            <a:ext cx="640080" cy="210312"/>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9" name="Shape 7"/>
          <p:cNvSpPr/>
          <p:nvPr/>
        </p:nvSpPr>
        <p:spPr>
          <a:xfrm>
            <a:off x="2068830" y="2478024"/>
            <a:ext cx="0" cy="356616"/>
          </a:xfrm>
          <a:prstGeom prst="line">
            <a:avLst/>
          </a:prstGeom>
          <a:noFill/>
          <a:ln w="12700">
            <a:solidFill>
              <a:srgbClr val="C58A32"/>
            </a:solidFill>
            <a:prstDash val="solid"/>
          </a:ln>
        </p:spPr>
        <p:txBody>
          <a:bodyPr/>
          <a:lstStyle/>
          <a:p>
            <a:endParaRPr lang="en-US"/>
          </a:p>
        </p:txBody>
      </p:sp>
      <p:sp>
        <p:nvSpPr>
          <p:cNvPr id="10" name="Text 8"/>
          <p:cNvSpPr/>
          <p:nvPr/>
        </p:nvSpPr>
        <p:spPr>
          <a:xfrm>
            <a:off x="1748790" y="2880360"/>
            <a:ext cx="640080" cy="210312"/>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11" name="Shape 9"/>
          <p:cNvSpPr/>
          <p:nvPr/>
        </p:nvSpPr>
        <p:spPr>
          <a:xfrm>
            <a:off x="3406140" y="2478024"/>
            <a:ext cx="0" cy="356616"/>
          </a:xfrm>
          <a:prstGeom prst="line">
            <a:avLst/>
          </a:prstGeom>
          <a:noFill/>
          <a:ln w="12700">
            <a:solidFill>
              <a:srgbClr val="C58A32"/>
            </a:solidFill>
            <a:prstDash val="solid"/>
          </a:ln>
        </p:spPr>
        <p:txBody>
          <a:bodyPr/>
          <a:lstStyle/>
          <a:p>
            <a:endParaRPr lang="en-US"/>
          </a:p>
        </p:txBody>
      </p:sp>
      <p:sp>
        <p:nvSpPr>
          <p:cNvPr id="12" name="Text 10"/>
          <p:cNvSpPr/>
          <p:nvPr/>
        </p:nvSpPr>
        <p:spPr>
          <a:xfrm>
            <a:off x="3086100" y="2880360"/>
            <a:ext cx="640080" cy="210312"/>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13" name="Shape 11"/>
          <p:cNvSpPr/>
          <p:nvPr/>
        </p:nvSpPr>
        <p:spPr>
          <a:xfrm>
            <a:off x="4743450" y="2478024"/>
            <a:ext cx="0" cy="356616"/>
          </a:xfrm>
          <a:prstGeom prst="line">
            <a:avLst/>
          </a:prstGeom>
          <a:noFill/>
          <a:ln w="12700">
            <a:solidFill>
              <a:srgbClr val="3A3A3A"/>
            </a:solidFill>
            <a:prstDash val="solid"/>
          </a:ln>
        </p:spPr>
        <p:txBody>
          <a:bodyPr/>
          <a:lstStyle/>
          <a:p>
            <a:endParaRPr lang="en-US"/>
          </a:p>
        </p:txBody>
      </p:sp>
      <p:sp>
        <p:nvSpPr>
          <p:cNvPr id="16" name="Text 14"/>
          <p:cNvSpPr/>
          <p:nvPr/>
        </p:nvSpPr>
        <p:spPr>
          <a:xfrm>
            <a:off x="5790800" y="2880360"/>
            <a:ext cx="640080" cy="210312"/>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17" name="Shape 15"/>
          <p:cNvSpPr/>
          <p:nvPr/>
        </p:nvSpPr>
        <p:spPr>
          <a:xfrm>
            <a:off x="7418070" y="2478024"/>
            <a:ext cx="0" cy="356616"/>
          </a:xfrm>
          <a:prstGeom prst="line">
            <a:avLst/>
          </a:prstGeom>
          <a:noFill/>
          <a:ln w="12700">
            <a:solidFill>
              <a:srgbClr val="C58A32"/>
            </a:solidFill>
            <a:prstDash val="solid"/>
          </a:ln>
        </p:spPr>
        <p:txBody>
          <a:bodyPr/>
          <a:lstStyle/>
          <a:p>
            <a:endParaRPr lang="en-US"/>
          </a:p>
        </p:txBody>
      </p:sp>
      <p:sp>
        <p:nvSpPr>
          <p:cNvPr id="18" name="Text 16"/>
          <p:cNvSpPr/>
          <p:nvPr/>
        </p:nvSpPr>
        <p:spPr>
          <a:xfrm>
            <a:off x="7098030" y="2880360"/>
            <a:ext cx="640080" cy="210312"/>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19" name="Shape 17"/>
          <p:cNvSpPr/>
          <p:nvPr/>
        </p:nvSpPr>
        <p:spPr>
          <a:xfrm>
            <a:off x="8755380" y="2478024"/>
            <a:ext cx="0" cy="356616"/>
          </a:xfrm>
          <a:prstGeom prst="line">
            <a:avLst/>
          </a:prstGeom>
          <a:noFill/>
          <a:ln w="12700">
            <a:solidFill>
              <a:srgbClr val="C58A32"/>
            </a:solidFill>
            <a:prstDash val="solid"/>
          </a:ln>
        </p:spPr>
        <p:txBody>
          <a:bodyPr/>
          <a:lstStyle/>
          <a:p>
            <a:endParaRPr lang="en-US"/>
          </a:p>
        </p:txBody>
      </p:sp>
      <p:sp>
        <p:nvSpPr>
          <p:cNvPr id="20" name="Text 18"/>
          <p:cNvSpPr/>
          <p:nvPr/>
        </p:nvSpPr>
        <p:spPr>
          <a:xfrm>
            <a:off x="8435340" y="2880360"/>
            <a:ext cx="640080" cy="210312"/>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21" name="Shape 19"/>
          <p:cNvSpPr/>
          <p:nvPr/>
        </p:nvSpPr>
        <p:spPr>
          <a:xfrm>
            <a:off x="10092690" y="2478024"/>
            <a:ext cx="0" cy="356616"/>
          </a:xfrm>
          <a:prstGeom prst="line">
            <a:avLst/>
          </a:prstGeom>
          <a:noFill/>
          <a:ln w="12700">
            <a:solidFill>
              <a:srgbClr val="C58A32"/>
            </a:solidFill>
            <a:prstDash val="solid"/>
          </a:ln>
        </p:spPr>
        <p:txBody>
          <a:bodyPr/>
          <a:lstStyle/>
          <a:p>
            <a:endParaRPr lang="en-US"/>
          </a:p>
        </p:txBody>
      </p:sp>
      <p:sp>
        <p:nvSpPr>
          <p:cNvPr id="23" name="Shape 21"/>
          <p:cNvSpPr/>
          <p:nvPr/>
        </p:nvSpPr>
        <p:spPr>
          <a:xfrm>
            <a:off x="11430000" y="2478024"/>
            <a:ext cx="0" cy="356616"/>
          </a:xfrm>
          <a:prstGeom prst="line">
            <a:avLst/>
          </a:prstGeom>
          <a:noFill/>
          <a:ln w="12700">
            <a:solidFill>
              <a:srgbClr val="C58A32"/>
            </a:solidFill>
            <a:prstDash val="solid"/>
          </a:ln>
        </p:spPr>
        <p:txBody>
          <a:bodyPr/>
          <a:lstStyle/>
          <a:p>
            <a:endParaRPr lang="en-US"/>
          </a:p>
        </p:txBody>
      </p:sp>
      <p:sp>
        <p:nvSpPr>
          <p:cNvPr id="24" name="Text 22"/>
          <p:cNvSpPr/>
          <p:nvPr/>
        </p:nvSpPr>
        <p:spPr>
          <a:xfrm>
            <a:off x="11109960" y="2880360"/>
            <a:ext cx="640080" cy="210312"/>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25" name="Shape 23"/>
          <p:cNvSpPr/>
          <p:nvPr/>
        </p:nvSpPr>
        <p:spPr>
          <a:xfrm>
            <a:off x="4743450" y="3522856"/>
            <a:ext cx="5349240" cy="1005840"/>
          </a:xfrm>
          <a:prstGeom prst="rect">
            <a:avLst/>
          </a:prstGeom>
          <a:solidFill>
            <a:srgbClr val="DCE6F1"/>
          </a:solidFill>
          <a:ln w="17780">
            <a:solidFill>
              <a:srgbClr val="16365C"/>
            </a:solidFill>
            <a:prstDash val="solid"/>
          </a:ln>
        </p:spPr>
        <p:txBody>
          <a:bodyPr/>
          <a:lstStyle/>
          <a:p>
            <a:endParaRPr lang="en-US"/>
          </a:p>
        </p:txBody>
      </p:sp>
      <p:sp>
        <p:nvSpPr>
          <p:cNvPr id="26" name="Shape 24"/>
          <p:cNvSpPr/>
          <p:nvPr/>
        </p:nvSpPr>
        <p:spPr>
          <a:xfrm>
            <a:off x="4743450" y="3528872"/>
            <a:ext cx="2674620" cy="1005840"/>
          </a:xfrm>
          <a:prstGeom prst="rect">
            <a:avLst/>
          </a:prstGeom>
          <a:solidFill>
            <a:srgbClr val="D9E3F1"/>
          </a:solidFill>
          <a:ln w="12700">
            <a:solidFill>
              <a:srgbClr val="0B2F5B"/>
            </a:solidFill>
            <a:prstDash val="solid"/>
          </a:ln>
        </p:spPr>
        <p:txBody>
          <a:bodyPr/>
          <a:lstStyle/>
          <a:p>
            <a:endParaRPr lang="en-US"/>
          </a:p>
        </p:txBody>
      </p:sp>
      <p:sp>
        <p:nvSpPr>
          <p:cNvPr id="27" name="Shape 25"/>
          <p:cNvSpPr/>
          <p:nvPr/>
        </p:nvSpPr>
        <p:spPr>
          <a:xfrm>
            <a:off x="7418070" y="3528872"/>
            <a:ext cx="2674620" cy="1005840"/>
          </a:xfrm>
          <a:prstGeom prst="rect">
            <a:avLst/>
          </a:prstGeom>
          <a:solidFill>
            <a:srgbClr val="FFF0C8"/>
          </a:solidFill>
          <a:ln w="12700">
            <a:solidFill>
              <a:srgbClr val="0B2F5B"/>
            </a:solidFill>
            <a:prstDash val="solid"/>
          </a:ln>
        </p:spPr>
        <p:txBody>
          <a:bodyPr/>
          <a:lstStyle/>
          <a:p>
            <a:endParaRPr lang="en-US"/>
          </a:p>
        </p:txBody>
      </p:sp>
      <p:sp>
        <p:nvSpPr>
          <p:cNvPr id="28" name="Text 26"/>
          <p:cNvSpPr/>
          <p:nvPr/>
        </p:nvSpPr>
        <p:spPr>
          <a:xfrm>
            <a:off x="4743450" y="3812336"/>
            <a:ext cx="2674620" cy="292608"/>
          </a:xfrm>
          <a:prstGeom prst="rect">
            <a:avLst/>
          </a:prstGeom>
          <a:noFill/>
          <a:ln/>
        </p:spPr>
        <p:txBody>
          <a:bodyPr wrap="square" lIns="0" tIns="0" rIns="0" bIns="0" rtlCol="0" anchor="ctr"/>
          <a:lstStyle/>
          <a:p>
            <a:pPr marL="0" indent="0" algn="ctr">
              <a:buNone/>
            </a:pPr>
            <a:r>
              <a:rPr lang="en-US" sz="2000" b="1" dirty="0">
                <a:solidFill>
                  <a:srgbClr val="000000"/>
                </a:solidFill>
              </a:rPr>
              <a:t>Night 1</a:t>
            </a:r>
            <a:endParaRPr lang="en-US" sz="2000" dirty="0"/>
          </a:p>
        </p:txBody>
      </p:sp>
      <p:sp>
        <p:nvSpPr>
          <p:cNvPr id="29" name="Text 27"/>
          <p:cNvSpPr/>
          <p:nvPr/>
        </p:nvSpPr>
        <p:spPr>
          <a:xfrm>
            <a:off x="7418070" y="3812336"/>
            <a:ext cx="2674620" cy="292608"/>
          </a:xfrm>
          <a:prstGeom prst="rect">
            <a:avLst/>
          </a:prstGeom>
          <a:noFill/>
          <a:ln/>
        </p:spPr>
        <p:txBody>
          <a:bodyPr wrap="square" lIns="0" tIns="0" rIns="0" bIns="0" rtlCol="0" anchor="ctr"/>
          <a:lstStyle/>
          <a:p>
            <a:pPr marL="0" indent="0" algn="ctr">
              <a:buNone/>
            </a:pPr>
            <a:r>
              <a:rPr lang="en-US" sz="2000" b="1" dirty="0">
                <a:solidFill>
                  <a:srgbClr val="000000"/>
                </a:solidFill>
              </a:rPr>
              <a:t>Day 1</a:t>
            </a:r>
            <a:endParaRPr lang="en-US" sz="2000" dirty="0"/>
          </a:p>
        </p:txBody>
      </p:sp>
      <p:sp>
        <p:nvSpPr>
          <p:cNvPr id="30" name="Text 28"/>
          <p:cNvSpPr/>
          <p:nvPr/>
        </p:nvSpPr>
        <p:spPr>
          <a:xfrm>
            <a:off x="4743450" y="3172256"/>
            <a:ext cx="5349240" cy="256032"/>
          </a:xfrm>
          <a:prstGeom prst="rect">
            <a:avLst/>
          </a:prstGeom>
          <a:noFill/>
          <a:ln/>
        </p:spPr>
        <p:txBody>
          <a:bodyPr wrap="square" lIns="0" tIns="0" rIns="0" bIns="0" rtlCol="0" anchor="ctr"/>
          <a:lstStyle/>
          <a:p>
            <a:pPr marL="0" indent="0" algn="ctr">
              <a:buNone/>
            </a:pPr>
            <a:r>
              <a:rPr lang="en-US" sz="1400" b="1" dirty="0">
                <a:solidFill>
                  <a:srgbClr val="0B2F5B"/>
                </a:solidFill>
                <a:latin typeface="Aptos"/>
              </a:rPr>
              <a:t>BIBLICAL THURSDAY</a:t>
            </a:r>
          </a:p>
        </p:txBody>
      </p:sp>
      <p:sp>
        <p:nvSpPr>
          <p:cNvPr id="31" name="Shape 29"/>
          <p:cNvSpPr/>
          <p:nvPr/>
        </p:nvSpPr>
        <p:spPr>
          <a:xfrm>
            <a:off x="4743450" y="1874520"/>
            <a:ext cx="0" cy="2654176"/>
          </a:xfrm>
          <a:prstGeom prst="line">
            <a:avLst/>
          </a:prstGeom>
          <a:noFill/>
          <a:ln w="25400">
            <a:solidFill>
              <a:srgbClr val="C58A32"/>
            </a:solidFill>
            <a:prstDash val="solid"/>
          </a:ln>
        </p:spPr>
        <p:txBody>
          <a:bodyPr/>
          <a:lstStyle/>
          <a:p>
            <a:endParaRPr lang="en-US"/>
          </a:p>
        </p:txBody>
      </p:sp>
      <p:sp>
        <p:nvSpPr>
          <p:cNvPr id="32" name="Text 30"/>
          <p:cNvSpPr/>
          <p:nvPr/>
        </p:nvSpPr>
        <p:spPr>
          <a:xfrm>
            <a:off x="4231386" y="4708448"/>
            <a:ext cx="1024128" cy="402336"/>
          </a:xfrm>
          <a:prstGeom prst="rect">
            <a:avLst/>
          </a:prstGeom>
          <a:noFill/>
          <a:ln/>
        </p:spPr>
        <p:txBody>
          <a:bodyPr wrap="square" lIns="0" tIns="0" rIns="0" bIns="0" rtlCol="0" anchor="ctr"/>
          <a:lstStyle/>
          <a:p>
            <a:pPr marL="0" indent="0" algn="ctr">
              <a:buNone/>
            </a:pPr>
            <a:r>
              <a:rPr lang="en-US" sz="1200" b="1" dirty="0">
                <a:solidFill>
                  <a:srgbClr val="C58A32"/>
                </a:solidFill>
                <a:latin typeface="Aptos"/>
              </a:rPr>
              <a:t>Wednesday sunset</a:t>
            </a:r>
          </a:p>
          <a:p>
            <a:pPr marL="0" indent="0" algn="ctr">
              <a:buNone/>
            </a:pPr>
            <a:r>
              <a:rPr lang="en-US" sz="1200" b="1" dirty="0">
                <a:solidFill>
                  <a:srgbClr val="C58A32"/>
                </a:solidFill>
                <a:latin typeface="Aptos"/>
              </a:rPr>
              <a:t>(~6 PM)</a:t>
            </a:r>
          </a:p>
        </p:txBody>
      </p:sp>
      <p:sp>
        <p:nvSpPr>
          <p:cNvPr id="33" name="Text 31"/>
          <p:cNvSpPr/>
          <p:nvPr/>
        </p:nvSpPr>
        <p:spPr>
          <a:xfrm>
            <a:off x="9525762" y="4708448"/>
            <a:ext cx="1133856" cy="402336"/>
          </a:xfrm>
          <a:prstGeom prst="rect">
            <a:avLst/>
          </a:prstGeom>
          <a:noFill/>
          <a:ln/>
        </p:spPr>
        <p:txBody>
          <a:bodyPr wrap="square" lIns="0" tIns="0" rIns="0" bIns="0" rtlCol="0" anchor="ctr"/>
          <a:lstStyle/>
          <a:p>
            <a:pPr marL="0" indent="0" algn="ctr">
              <a:buNone/>
            </a:pPr>
            <a:r>
              <a:rPr lang="en-US" sz="1200" b="1" dirty="0">
                <a:solidFill>
                  <a:srgbClr val="C58A32"/>
                </a:solidFill>
                <a:latin typeface="Aptos"/>
              </a:rPr>
              <a:t>Thursday sunset</a:t>
            </a:r>
          </a:p>
          <a:p>
            <a:pPr marL="0" indent="0" algn="ctr">
              <a:buNone/>
            </a:pPr>
            <a:r>
              <a:rPr lang="en-US" sz="1200" b="1" dirty="0">
                <a:solidFill>
                  <a:srgbClr val="C58A32"/>
                </a:solidFill>
                <a:latin typeface="Aptos"/>
              </a:rPr>
              <a:t>(~6 PM)</a:t>
            </a:r>
          </a:p>
        </p:txBody>
      </p:sp>
      <p:sp>
        <p:nvSpPr>
          <p:cNvPr id="34" name="Shape 32"/>
          <p:cNvSpPr/>
          <p:nvPr/>
        </p:nvSpPr>
        <p:spPr>
          <a:xfrm>
            <a:off x="2423160" y="5465948"/>
            <a:ext cx="7315200" cy="804672"/>
          </a:xfrm>
          <a:prstGeom prst="roundRect">
            <a:avLst>
              <a:gd name="adj" fmla="val 9091"/>
            </a:avLst>
          </a:prstGeom>
          <a:solidFill>
            <a:srgbClr val="F2F5F8"/>
          </a:solidFill>
          <a:ln w="15875">
            <a:solidFill>
              <a:srgbClr val="C58A32"/>
            </a:solidFill>
            <a:prstDash val="solid"/>
          </a:ln>
        </p:spPr>
        <p:txBody>
          <a:bodyPr/>
          <a:lstStyle/>
          <a:p>
            <a:endParaRPr lang="en-US"/>
          </a:p>
        </p:txBody>
      </p:sp>
      <p:sp>
        <p:nvSpPr>
          <p:cNvPr id="35" name="Text 33"/>
          <p:cNvSpPr/>
          <p:nvPr/>
        </p:nvSpPr>
        <p:spPr>
          <a:xfrm>
            <a:off x="2606040" y="5603108"/>
            <a:ext cx="6949440" cy="274320"/>
          </a:xfrm>
          <a:prstGeom prst="rect">
            <a:avLst/>
          </a:prstGeom>
          <a:noFill/>
          <a:ln/>
        </p:spPr>
        <p:txBody>
          <a:bodyPr wrap="square" lIns="0" tIns="0" rIns="0" bIns="0" rtlCol="0" anchor="ctr"/>
          <a:lstStyle/>
          <a:p>
            <a:pPr marL="0" indent="0">
              <a:buNone/>
            </a:pPr>
            <a:r>
              <a:rPr lang="en-US" sz="1600" b="1" dirty="0">
                <a:solidFill>
                  <a:srgbClr val="0B2F5B"/>
                </a:solidFill>
                <a:latin typeface="Aptos"/>
              </a:rPr>
              <a:t>What changes?</a:t>
            </a:r>
          </a:p>
        </p:txBody>
      </p:sp>
      <p:sp>
        <p:nvSpPr>
          <p:cNvPr id="36" name="Text 34"/>
          <p:cNvSpPr/>
          <p:nvPr/>
        </p:nvSpPr>
        <p:spPr>
          <a:xfrm>
            <a:off x="2606040" y="5950580"/>
            <a:ext cx="6949440" cy="210312"/>
          </a:xfrm>
          <a:prstGeom prst="rect">
            <a:avLst/>
          </a:prstGeom>
          <a:noFill/>
          <a:ln/>
        </p:spPr>
        <p:txBody>
          <a:bodyPr wrap="square" lIns="254" tIns="254" rIns="254" bIns="254" rtlCol="0" anchor="ctr"/>
          <a:lstStyle/>
          <a:p>
            <a:pPr marL="0" indent="0">
              <a:buNone/>
            </a:pPr>
            <a:r>
              <a:rPr lang="en-US" sz="1400" dirty="0">
                <a:solidFill>
                  <a:srgbClr val="111111"/>
                </a:solidFill>
              </a:rPr>
              <a:t>What we call Wednesday evening is already the beginning of biblical Thursday.</a:t>
            </a:r>
            <a:endParaRPr lang="en-US" sz="1400" dirty="0"/>
          </a:p>
        </p:txBody>
      </p:sp>
      <p:sp>
        <p:nvSpPr>
          <p:cNvPr id="37" name="Slide Number Placeholder 0"/>
          <p:cNvSpPr>
            <a:spLocks noGrp="1"/>
          </p:cNvSpPr>
          <p:nvPr>
            <p:ph type="sldNum" sz="quarter" idx="4294967295"/>
          </p:nvPr>
        </p:nvSpPr>
        <p:spPr>
          <a:xfrm>
            <a:off x="11557000" y="6502400"/>
            <a:ext cx="381000" cy="228600"/>
          </a:xfrm>
          <a:prstGeom prst="rect">
            <a:avLst/>
          </a:prstGeom>
          <a:extLst>
            <a:ext uri="{C572A759-6A51-4108-AA02-DFA0A04FC94B}">
              <ma14:wrappingTextBoxFlag xmlns="" xmlns:ma14="http://schemas.microsoft.com/office/mac/drawingml/2011/main" val="0"/>
            </a:ext>
          </a:extLst>
        </p:spPr>
        <p:txBody>
          <a:bodyPr wrap="none"/>
          <a:lstStyle>
            <a:lvl1pPr>
              <a:defRPr sz="850">
                <a:solidFill>
                  <a:srgbClr val="777777"/>
                </a:solidFill>
                <a:latin typeface="Arial"/>
                <a:ea typeface="Arial"/>
                <a:cs typeface="Arial"/>
              </a:defRPr>
            </a:lvl1pPr>
          </a:lstStyle>
          <a:p>
            <a:pPr algn="l"/>
            <a:fld id="{F7021451-1387-4CA6-816F-3879F97B5CBC}" type="slidenum">
              <a:rPr lang="en-US" sz="900">
                <a:solidFill>
                  <a:srgbClr val="536273"/>
                </a:solidFill>
                <a:latin typeface="Aptos"/>
              </a:rPr>
              <a:t>4</a:t>
            </a:fld>
            <a:endParaRPr lang="en-US" sz="900">
              <a:solidFill>
                <a:srgbClr val="536273"/>
              </a:solidFill>
              <a:latin typeface="Aptos"/>
            </a:endParaRPr>
          </a:p>
        </p:txBody>
      </p:sp>
      <p:sp>
        <p:nvSpPr>
          <p:cNvPr id="39" name="Shape 29">
            <a:extLst>
              <a:ext uri="{FF2B5EF4-FFF2-40B4-BE49-F238E27FC236}">
                <a16:creationId xmlns:a16="http://schemas.microsoft.com/office/drawing/2014/main" id="{C45BFDD5-A977-7036-C66C-F82347AAE646}"/>
              </a:ext>
            </a:extLst>
          </p:cNvPr>
          <p:cNvSpPr/>
          <p:nvPr/>
        </p:nvSpPr>
        <p:spPr>
          <a:xfrm>
            <a:off x="10092690" y="1874520"/>
            <a:ext cx="0" cy="2654176"/>
          </a:xfrm>
          <a:prstGeom prst="line">
            <a:avLst/>
          </a:prstGeom>
          <a:noFill/>
          <a:ln w="25400">
            <a:solidFill>
              <a:srgbClr val="C58A32"/>
            </a:solidFill>
            <a:prstDash val="solid"/>
          </a:ln>
        </p:spPr>
        <p:txBody>
          <a:bodyPr/>
          <a:lstStyle/>
          <a:p>
            <a:endParaRPr lang="en-US"/>
          </a:p>
        </p:txBody>
      </p:sp>
      <p:sp>
        <p:nvSpPr>
          <p:cNvPr id="14" name="Text 12"/>
          <p:cNvSpPr/>
          <p:nvPr/>
        </p:nvSpPr>
        <p:spPr>
          <a:xfrm>
            <a:off x="4489586" y="2880360"/>
            <a:ext cx="640080" cy="210312"/>
          </a:xfrm>
          <a:prstGeom prst="rect">
            <a:avLst/>
          </a:prstGeom>
          <a:noFill/>
          <a:ln/>
        </p:spPr>
        <p:txBody>
          <a:bodyPr wrap="square" lIns="0" tIns="0" rIns="0" bIns="0" rtlCol="0" anchor="ctr"/>
          <a:lstStyle/>
          <a:p>
            <a:pPr marL="0" indent="0" algn="ctr">
              <a:buNone/>
            </a:pPr>
            <a:r>
              <a:rPr lang="en-US" sz="1200" b="1" dirty="0">
                <a:solidFill>
                  <a:srgbClr val="000000"/>
                </a:solidFill>
              </a:rPr>
              <a:t>6 PM</a:t>
            </a:r>
            <a:endParaRPr lang="en-US" sz="1200" b="1" dirty="0"/>
          </a:p>
        </p:txBody>
      </p:sp>
      <p:sp>
        <p:nvSpPr>
          <p:cNvPr id="22" name="Text 20"/>
          <p:cNvSpPr/>
          <p:nvPr/>
        </p:nvSpPr>
        <p:spPr>
          <a:xfrm>
            <a:off x="9838826" y="2880360"/>
            <a:ext cx="640080" cy="210312"/>
          </a:xfrm>
          <a:prstGeom prst="rect">
            <a:avLst/>
          </a:prstGeom>
          <a:noFill/>
          <a:ln/>
        </p:spPr>
        <p:txBody>
          <a:bodyPr wrap="square" lIns="0" tIns="0" rIns="0" bIns="0" rtlCol="0" anchor="ctr"/>
          <a:lstStyle/>
          <a:p>
            <a:pPr marL="0" indent="0" algn="ctr">
              <a:buNone/>
            </a:pPr>
            <a:r>
              <a:rPr lang="en-US" sz="1200" b="1" dirty="0">
                <a:solidFill>
                  <a:srgbClr val="000000"/>
                </a:solidFill>
              </a:rPr>
              <a:t>6 PM</a:t>
            </a:r>
            <a:endParaRPr lang="en-US" sz="1200" b="1" dirty="0"/>
          </a:p>
        </p:txBody>
      </p:sp>
      <p:sp>
        <p:nvSpPr>
          <p:cNvPr id="40" name="Shape 29">
            <a:extLst>
              <a:ext uri="{FF2B5EF4-FFF2-40B4-BE49-F238E27FC236}">
                <a16:creationId xmlns:a16="http://schemas.microsoft.com/office/drawing/2014/main" id="{400E5032-734C-42AC-408B-DA8CA9C0E75E}"/>
              </a:ext>
            </a:extLst>
          </p:cNvPr>
          <p:cNvSpPr/>
          <p:nvPr/>
        </p:nvSpPr>
        <p:spPr>
          <a:xfrm flipH="1">
            <a:off x="6080759" y="1316736"/>
            <a:ext cx="0" cy="1760952"/>
          </a:xfrm>
          <a:prstGeom prst="line">
            <a:avLst/>
          </a:prstGeom>
          <a:noFill/>
          <a:ln w="25400">
            <a:solidFill>
              <a:srgbClr val="C58A32"/>
            </a:solidFill>
            <a:prstDash val="sysDash"/>
          </a:ln>
        </p:spPr>
        <p:txBody>
          <a:bodyPr/>
          <a:lstStyle/>
          <a:p>
            <a:endParaRPr lang="en-US" dirty="0"/>
          </a:p>
        </p:txBody>
      </p:sp>
      <p:sp>
        <p:nvSpPr>
          <p:cNvPr id="38" name="Rectangle 37">
            <a:extLst>
              <a:ext uri="{FF2B5EF4-FFF2-40B4-BE49-F238E27FC236}">
                <a16:creationId xmlns:a16="http://schemas.microsoft.com/office/drawing/2014/main" id="{5A9F7225-7EE7-4757-8B8D-2640E9C85DBA}"/>
              </a:ext>
            </a:extLst>
          </p:cNvPr>
          <p:cNvSpPr/>
          <p:nvPr/>
        </p:nvSpPr>
        <p:spPr>
          <a:xfrm>
            <a:off x="457200" y="406400"/>
            <a:ext cx="63500" cy="5080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E7127A60-3634-453C-90B1-F2261B31ED73}"/>
              </a:ext>
            </a:extLst>
          </p:cNvPr>
          <p:cNvSpPr/>
          <p:nvPr/>
        </p:nvSpPr>
        <p:spPr>
          <a:xfrm>
            <a:off x="0" y="0"/>
            <a:ext cx="12192000" cy="762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594360" y="411480"/>
            <a:ext cx="10972800" cy="502920"/>
          </a:xfrm>
          <a:prstGeom prst="rect">
            <a:avLst/>
          </a:prstGeom>
          <a:noFill/>
          <a:ln/>
        </p:spPr>
        <p:txBody>
          <a:bodyPr wrap="square" lIns="0" tIns="0" rIns="0" bIns="0" rtlCol="0" anchor="ctr"/>
          <a:lstStyle/>
          <a:p>
            <a:pPr marL="0" indent="0">
              <a:buNone/>
            </a:pPr>
            <a:r>
              <a:rPr lang="en-US" sz="2400" b="1" dirty="0">
                <a:solidFill>
                  <a:srgbClr val="0B2F5B"/>
                </a:solidFill>
                <a:latin typeface="Aptos"/>
                <a:ea typeface="Arial" pitchFamily="34" charset="-122"/>
                <a:cs typeface="Arial" pitchFamily="34" charset="-120"/>
              </a:rPr>
              <a:t>4. The crucifixion and burial occur before biblical Thursday begins</a:t>
            </a:r>
            <a:endParaRPr lang="en-US" sz="2400" b="1" dirty="0">
              <a:solidFill>
                <a:srgbClr val="0B2F5B"/>
              </a:solidFill>
              <a:latin typeface="Aptos"/>
            </a:endParaRPr>
          </a:p>
        </p:txBody>
      </p:sp>
      <p:sp>
        <p:nvSpPr>
          <p:cNvPr id="3" name="Text 1"/>
          <p:cNvSpPr/>
          <p:nvPr/>
        </p:nvSpPr>
        <p:spPr>
          <a:xfrm>
            <a:off x="621792" y="932688"/>
            <a:ext cx="10789920" cy="384048"/>
          </a:xfrm>
          <a:prstGeom prst="rect">
            <a:avLst/>
          </a:prstGeom>
          <a:noFill/>
          <a:ln/>
        </p:spPr>
        <p:txBody>
          <a:bodyPr wrap="square" lIns="0" tIns="0" rIns="0" bIns="0" rtlCol="0" anchor="ctr"/>
          <a:lstStyle/>
          <a:p>
            <a:pPr marL="0" indent="0">
              <a:buNone/>
            </a:pPr>
            <a:r>
              <a:rPr lang="en-US" sz="1400" dirty="0">
                <a:solidFill>
                  <a:srgbClr val="536273"/>
                </a:solidFill>
                <a:latin typeface="Aptos"/>
                <a:ea typeface="Arial" pitchFamily="34" charset="-122"/>
                <a:cs typeface="Arial" pitchFamily="34" charset="-120"/>
              </a:rPr>
              <a:t>Daniel 9:27’s “midst of the week” is understood as Wednesday. Jesus dies Wednesday afternoon and is buried before sunset.</a:t>
            </a:r>
            <a:endParaRPr lang="en-US" sz="1400" dirty="0">
              <a:solidFill>
                <a:srgbClr val="536273"/>
              </a:solidFill>
              <a:latin typeface="Aptos"/>
            </a:endParaRPr>
          </a:p>
        </p:txBody>
      </p:sp>
      <p:sp>
        <p:nvSpPr>
          <p:cNvPr id="4" name="Shape 2"/>
          <p:cNvSpPr/>
          <p:nvPr/>
        </p:nvSpPr>
        <p:spPr>
          <a:xfrm>
            <a:off x="914400" y="2584392"/>
            <a:ext cx="10241280" cy="0"/>
          </a:xfrm>
          <a:prstGeom prst="line">
            <a:avLst/>
          </a:prstGeom>
          <a:noFill/>
          <a:ln w="25400">
            <a:solidFill>
              <a:srgbClr val="0B2F5B"/>
            </a:solidFill>
            <a:prstDash val="solid"/>
          </a:ln>
        </p:spPr>
        <p:txBody>
          <a:bodyPr/>
          <a:lstStyle/>
          <a:p>
            <a:endParaRPr lang="en-US"/>
          </a:p>
        </p:txBody>
      </p:sp>
      <p:sp>
        <p:nvSpPr>
          <p:cNvPr id="5" name="Shape 3"/>
          <p:cNvSpPr/>
          <p:nvPr/>
        </p:nvSpPr>
        <p:spPr>
          <a:xfrm>
            <a:off x="914400" y="2465520"/>
            <a:ext cx="0" cy="237744"/>
          </a:xfrm>
          <a:prstGeom prst="line">
            <a:avLst/>
          </a:prstGeom>
          <a:noFill/>
          <a:ln w="19050">
            <a:solidFill>
              <a:srgbClr val="0B2F5B"/>
            </a:solidFill>
            <a:prstDash val="solid"/>
          </a:ln>
        </p:spPr>
        <p:txBody>
          <a:bodyPr/>
          <a:lstStyle/>
          <a:p>
            <a:endParaRPr lang="en-US"/>
          </a:p>
        </p:txBody>
      </p:sp>
      <p:sp>
        <p:nvSpPr>
          <p:cNvPr id="6" name="Text 4"/>
          <p:cNvSpPr/>
          <p:nvPr/>
        </p:nvSpPr>
        <p:spPr>
          <a:xfrm>
            <a:off x="576072" y="2748984"/>
            <a:ext cx="676656"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7" name="Shape 5"/>
          <p:cNvSpPr/>
          <p:nvPr/>
        </p:nvSpPr>
        <p:spPr>
          <a:xfrm>
            <a:off x="3474720" y="2465520"/>
            <a:ext cx="0" cy="237744"/>
          </a:xfrm>
          <a:prstGeom prst="line">
            <a:avLst/>
          </a:prstGeom>
          <a:noFill/>
          <a:ln w="19050">
            <a:solidFill>
              <a:srgbClr val="0B2F5B"/>
            </a:solidFill>
            <a:prstDash val="solid"/>
          </a:ln>
        </p:spPr>
        <p:txBody>
          <a:bodyPr/>
          <a:lstStyle/>
          <a:p>
            <a:endParaRPr lang="en-US"/>
          </a:p>
        </p:txBody>
      </p:sp>
      <p:sp>
        <p:nvSpPr>
          <p:cNvPr id="8" name="Text 6"/>
          <p:cNvSpPr/>
          <p:nvPr/>
        </p:nvSpPr>
        <p:spPr>
          <a:xfrm>
            <a:off x="3136392" y="2748984"/>
            <a:ext cx="676656" cy="201168"/>
          </a:xfrm>
          <a:prstGeom prst="rect">
            <a:avLst/>
          </a:prstGeom>
          <a:noFill/>
          <a:ln/>
        </p:spPr>
        <p:txBody>
          <a:bodyPr wrap="square" lIns="0" tIns="0" rIns="0" bIns="0" rtlCol="0" anchor="ctr"/>
          <a:lstStyle/>
          <a:p>
            <a:pPr marL="0" indent="0" algn="ctr">
              <a:buNone/>
            </a:pPr>
            <a:r>
              <a:rPr lang="en-US" sz="1200" b="1" dirty="0">
                <a:solidFill>
                  <a:srgbClr val="000000"/>
                </a:solidFill>
              </a:rPr>
              <a:t>6 AM</a:t>
            </a:r>
            <a:endParaRPr lang="en-US" sz="1200" b="1" dirty="0"/>
          </a:p>
        </p:txBody>
      </p:sp>
      <p:sp>
        <p:nvSpPr>
          <p:cNvPr id="9" name="Shape 7"/>
          <p:cNvSpPr/>
          <p:nvPr/>
        </p:nvSpPr>
        <p:spPr>
          <a:xfrm>
            <a:off x="6035040" y="2465520"/>
            <a:ext cx="0" cy="237744"/>
          </a:xfrm>
          <a:prstGeom prst="line">
            <a:avLst/>
          </a:prstGeom>
          <a:noFill/>
          <a:ln w="19050">
            <a:solidFill>
              <a:srgbClr val="0B2F5B"/>
            </a:solidFill>
            <a:prstDash val="solid"/>
          </a:ln>
        </p:spPr>
        <p:txBody>
          <a:bodyPr/>
          <a:lstStyle/>
          <a:p>
            <a:endParaRPr lang="en-US"/>
          </a:p>
        </p:txBody>
      </p:sp>
      <p:sp>
        <p:nvSpPr>
          <p:cNvPr id="10" name="Text 8"/>
          <p:cNvSpPr/>
          <p:nvPr/>
        </p:nvSpPr>
        <p:spPr>
          <a:xfrm>
            <a:off x="5696712" y="2748984"/>
            <a:ext cx="676656" cy="201168"/>
          </a:xfrm>
          <a:prstGeom prst="rect">
            <a:avLst/>
          </a:prstGeom>
          <a:noFill/>
          <a:ln/>
        </p:spPr>
        <p:txBody>
          <a:bodyPr wrap="square" lIns="0" tIns="0" rIns="0" bIns="0" rtlCol="0" anchor="ctr"/>
          <a:lstStyle/>
          <a:p>
            <a:pPr marL="0" indent="0" algn="ctr">
              <a:buNone/>
            </a:pPr>
            <a:r>
              <a:rPr lang="en-US" sz="1200" b="1" dirty="0">
                <a:solidFill>
                  <a:srgbClr val="000000"/>
                </a:solidFill>
              </a:rPr>
              <a:t>12 PM</a:t>
            </a:r>
            <a:endParaRPr lang="en-US" sz="1200" b="1" dirty="0"/>
          </a:p>
        </p:txBody>
      </p:sp>
      <p:sp>
        <p:nvSpPr>
          <p:cNvPr id="12" name="Text 10"/>
          <p:cNvSpPr/>
          <p:nvPr/>
        </p:nvSpPr>
        <p:spPr>
          <a:xfrm>
            <a:off x="6976872" y="2748984"/>
            <a:ext cx="676656" cy="201168"/>
          </a:xfrm>
          <a:prstGeom prst="rect">
            <a:avLst/>
          </a:prstGeom>
          <a:noFill/>
          <a:ln/>
        </p:spPr>
        <p:txBody>
          <a:bodyPr wrap="square" lIns="0" tIns="0" rIns="0" bIns="0" rtlCol="0" anchor="ctr"/>
          <a:lstStyle/>
          <a:p>
            <a:pPr marL="0" indent="0" algn="ctr">
              <a:buNone/>
            </a:pPr>
            <a:r>
              <a:rPr lang="en-US" sz="1200" b="1" dirty="0">
                <a:solidFill>
                  <a:srgbClr val="C58A32"/>
                </a:solidFill>
                <a:latin typeface="Aptos"/>
              </a:rPr>
              <a:t>3 PM</a:t>
            </a:r>
          </a:p>
        </p:txBody>
      </p:sp>
      <p:sp>
        <p:nvSpPr>
          <p:cNvPr id="13" name="Shape 11"/>
          <p:cNvSpPr/>
          <p:nvPr/>
        </p:nvSpPr>
        <p:spPr>
          <a:xfrm>
            <a:off x="8595360" y="2465520"/>
            <a:ext cx="0" cy="237744"/>
          </a:xfrm>
          <a:prstGeom prst="line">
            <a:avLst/>
          </a:prstGeom>
          <a:noFill/>
          <a:ln w="19050">
            <a:solidFill>
              <a:srgbClr val="0B2F5B"/>
            </a:solidFill>
            <a:prstDash val="solid"/>
          </a:ln>
        </p:spPr>
        <p:txBody>
          <a:bodyPr/>
          <a:lstStyle/>
          <a:p>
            <a:endParaRPr lang="en-US"/>
          </a:p>
        </p:txBody>
      </p:sp>
      <p:sp>
        <p:nvSpPr>
          <p:cNvPr id="14" name="Text 12"/>
          <p:cNvSpPr/>
          <p:nvPr/>
        </p:nvSpPr>
        <p:spPr>
          <a:xfrm>
            <a:off x="8323208" y="2748984"/>
            <a:ext cx="676656" cy="201168"/>
          </a:xfrm>
          <a:prstGeom prst="rect">
            <a:avLst/>
          </a:prstGeom>
          <a:noFill/>
          <a:ln/>
        </p:spPr>
        <p:txBody>
          <a:bodyPr wrap="square" lIns="0" tIns="0" rIns="0" bIns="0" rtlCol="0" anchor="ctr"/>
          <a:lstStyle/>
          <a:p>
            <a:pPr marL="0" indent="0" algn="ctr">
              <a:buNone/>
            </a:pPr>
            <a:r>
              <a:rPr lang="en-US" sz="1200" b="1" dirty="0">
                <a:solidFill>
                  <a:srgbClr val="C58A32"/>
                </a:solidFill>
                <a:latin typeface="Aptos"/>
              </a:rPr>
              <a:t>6 PM</a:t>
            </a:r>
          </a:p>
        </p:txBody>
      </p:sp>
      <p:sp>
        <p:nvSpPr>
          <p:cNvPr id="15" name="Shape 13"/>
          <p:cNvSpPr/>
          <p:nvPr/>
        </p:nvSpPr>
        <p:spPr>
          <a:xfrm>
            <a:off x="11155680" y="2465520"/>
            <a:ext cx="0" cy="237744"/>
          </a:xfrm>
          <a:prstGeom prst="line">
            <a:avLst/>
          </a:prstGeom>
          <a:noFill/>
          <a:ln w="19050">
            <a:solidFill>
              <a:srgbClr val="0B2F5B"/>
            </a:solidFill>
            <a:prstDash val="solid"/>
          </a:ln>
        </p:spPr>
        <p:txBody>
          <a:bodyPr/>
          <a:lstStyle/>
          <a:p>
            <a:endParaRPr lang="en-US"/>
          </a:p>
        </p:txBody>
      </p:sp>
      <p:sp>
        <p:nvSpPr>
          <p:cNvPr id="16" name="Text 14"/>
          <p:cNvSpPr/>
          <p:nvPr/>
        </p:nvSpPr>
        <p:spPr>
          <a:xfrm>
            <a:off x="10817352" y="2748984"/>
            <a:ext cx="676656" cy="201168"/>
          </a:xfrm>
          <a:prstGeom prst="rect">
            <a:avLst/>
          </a:prstGeom>
          <a:noFill/>
          <a:ln/>
        </p:spPr>
        <p:txBody>
          <a:bodyPr wrap="square" lIns="0" tIns="0" rIns="0" bIns="0" rtlCol="0" anchor="ctr"/>
          <a:lstStyle/>
          <a:p>
            <a:pPr marL="0" indent="0" algn="ctr">
              <a:buNone/>
            </a:pPr>
            <a:r>
              <a:rPr lang="en-US" sz="1200" b="1" dirty="0">
                <a:solidFill>
                  <a:srgbClr val="000000"/>
                </a:solidFill>
              </a:rPr>
              <a:t>12 AM</a:t>
            </a:r>
            <a:endParaRPr lang="en-US" sz="1200" b="1" dirty="0"/>
          </a:p>
        </p:txBody>
      </p:sp>
      <p:sp>
        <p:nvSpPr>
          <p:cNvPr id="17" name="Shape 15"/>
          <p:cNvSpPr/>
          <p:nvPr/>
        </p:nvSpPr>
        <p:spPr>
          <a:xfrm>
            <a:off x="7315200" y="1916880"/>
            <a:ext cx="0" cy="832104"/>
          </a:xfrm>
          <a:prstGeom prst="line">
            <a:avLst/>
          </a:prstGeom>
          <a:noFill/>
          <a:ln w="31750">
            <a:solidFill>
              <a:srgbClr val="C58A32"/>
            </a:solidFill>
            <a:prstDash val="solid"/>
          </a:ln>
        </p:spPr>
        <p:txBody>
          <a:bodyPr/>
          <a:lstStyle/>
          <a:p>
            <a:endParaRPr lang="en-US" dirty="0"/>
          </a:p>
        </p:txBody>
      </p:sp>
      <p:sp>
        <p:nvSpPr>
          <p:cNvPr id="18" name="Text 16"/>
          <p:cNvSpPr/>
          <p:nvPr/>
        </p:nvSpPr>
        <p:spPr>
          <a:xfrm>
            <a:off x="6629400" y="1592637"/>
            <a:ext cx="1371600" cy="256032"/>
          </a:xfrm>
          <a:prstGeom prst="rect">
            <a:avLst/>
          </a:prstGeom>
          <a:noFill/>
          <a:ln/>
        </p:spPr>
        <p:txBody>
          <a:bodyPr wrap="square" lIns="0" tIns="0" rIns="0" bIns="0" rtlCol="0" anchor="ctr"/>
          <a:lstStyle/>
          <a:p>
            <a:pPr marL="0" indent="0" algn="ctr">
              <a:buNone/>
            </a:pPr>
            <a:r>
              <a:rPr lang="en-US" sz="1600" b="1" dirty="0">
                <a:solidFill>
                  <a:srgbClr val="C58A32"/>
                </a:solidFill>
                <a:latin typeface="Aptos"/>
              </a:rPr>
              <a:t>Jesus dies</a:t>
            </a:r>
          </a:p>
        </p:txBody>
      </p:sp>
      <p:sp>
        <p:nvSpPr>
          <p:cNvPr id="21" name="Text 19"/>
          <p:cNvSpPr/>
          <p:nvPr/>
        </p:nvSpPr>
        <p:spPr>
          <a:xfrm>
            <a:off x="7452360" y="4180984"/>
            <a:ext cx="2286000" cy="274320"/>
          </a:xfrm>
          <a:prstGeom prst="rect">
            <a:avLst/>
          </a:prstGeom>
          <a:noFill/>
          <a:ln/>
        </p:spPr>
        <p:txBody>
          <a:bodyPr wrap="square" lIns="0" tIns="0" rIns="0" bIns="0" rtlCol="0" anchor="ctr"/>
          <a:lstStyle/>
          <a:p>
            <a:pPr marL="0" indent="0" algn="ctr">
              <a:buNone/>
            </a:pPr>
            <a:r>
              <a:rPr lang="en-US" sz="1400" b="1" dirty="0">
                <a:solidFill>
                  <a:srgbClr val="C58A32"/>
                </a:solidFill>
                <a:latin typeface="Aptos"/>
              </a:rPr>
              <a:t>Buried before sunset</a:t>
            </a:r>
          </a:p>
        </p:txBody>
      </p:sp>
      <p:sp>
        <p:nvSpPr>
          <p:cNvPr id="22" name="Shape 20"/>
          <p:cNvSpPr/>
          <p:nvPr/>
        </p:nvSpPr>
        <p:spPr>
          <a:xfrm>
            <a:off x="8595360" y="2108904"/>
            <a:ext cx="0" cy="2057400"/>
          </a:xfrm>
          <a:prstGeom prst="line">
            <a:avLst/>
          </a:prstGeom>
          <a:noFill/>
          <a:ln w="25400">
            <a:solidFill>
              <a:srgbClr val="C58A32"/>
            </a:solidFill>
            <a:prstDash val="solid"/>
          </a:ln>
        </p:spPr>
        <p:txBody>
          <a:bodyPr/>
          <a:lstStyle/>
          <a:p>
            <a:endParaRPr lang="en-US"/>
          </a:p>
        </p:txBody>
      </p:sp>
      <p:sp>
        <p:nvSpPr>
          <p:cNvPr id="23" name="Text 21"/>
          <p:cNvSpPr/>
          <p:nvPr/>
        </p:nvSpPr>
        <p:spPr>
          <a:xfrm>
            <a:off x="8759951" y="3105600"/>
            <a:ext cx="2603873" cy="438912"/>
          </a:xfrm>
          <a:prstGeom prst="rect">
            <a:avLst/>
          </a:prstGeom>
          <a:noFill/>
          <a:ln/>
        </p:spPr>
        <p:txBody>
          <a:bodyPr wrap="square" lIns="0" tIns="0" rIns="0" bIns="0" rtlCol="0" anchor="ctr"/>
          <a:lstStyle/>
          <a:p>
            <a:pPr marL="0" indent="0">
              <a:buNone/>
            </a:pPr>
            <a:r>
              <a:rPr lang="en-US" sz="1500" b="1" dirty="0">
                <a:solidFill>
                  <a:srgbClr val="0B2F5B"/>
                </a:solidFill>
                <a:latin typeface="Aptos"/>
              </a:rPr>
              <a:t>Biblical Thursday begins</a:t>
            </a:r>
          </a:p>
        </p:txBody>
      </p:sp>
      <p:sp>
        <p:nvSpPr>
          <p:cNvPr id="24" name="Text 22"/>
          <p:cNvSpPr/>
          <p:nvPr/>
        </p:nvSpPr>
        <p:spPr>
          <a:xfrm>
            <a:off x="8759952" y="3599376"/>
            <a:ext cx="1645920" cy="274320"/>
          </a:xfrm>
          <a:prstGeom prst="rect">
            <a:avLst/>
          </a:prstGeom>
          <a:noFill/>
          <a:ln/>
        </p:spPr>
        <p:txBody>
          <a:bodyPr wrap="square" lIns="0" tIns="0" rIns="0" bIns="0" rtlCol="0" anchor="ctr"/>
          <a:lstStyle/>
          <a:p>
            <a:pPr marL="0" indent="0">
              <a:buNone/>
            </a:pPr>
            <a:r>
              <a:rPr lang="en-US" sz="1400" dirty="0">
                <a:solidFill>
                  <a:srgbClr val="3A3A3A"/>
                </a:solidFill>
              </a:rPr>
              <a:t>Night 1 begins</a:t>
            </a:r>
            <a:endParaRPr lang="en-US" sz="1400" dirty="0"/>
          </a:p>
        </p:txBody>
      </p:sp>
      <p:sp>
        <p:nvSpPr>
          <p:cNvPr id="25" name="Shape 23"/>
          <p:cNvSpPr/>
          <p:nvPr/>
        </p:nvSpPr>
        <p:spPr>
          <a:xfrm>
            <a:off x="1737360" y="4617720"/>
            <a:ext cx="8686800" cy="1051560"/>
          </a:xfrm>
          <a:prstGeom prst="roundRect">
            <a:avLst>
              <a:gd name="adj" fmla="val 6957"/>
            </a:avLst>
          </a:prstGeom>
          <a:solidFill>
            <a:srgbClr val="F2F5F8"/>
          </a:solidFill>
          <a:ln w="15875">
            <a:solidFill>
              <a:srgbClr val="C58A32"/>
            </a:solidFill>
            <a:prstDash val="solid"/>
          </a:ln>
        </p:spPr>
        <p:txBody>
          <a:bodyPr/>
          <a:lstStyle/>
          <a:p>
            <a:endParaRPr lang="en-US"/>
          </a:p>
        </p:txBody>
      </p:sp>
      <p:sp>
        <p:nvSpPr>
          <p:cNvPr id="26" name="Text 24"/>
          <p:cNvSpPr/>
          <p:nvPr/>
        </p:nvSpPr>
        <p:spPr>
          <a:xfrm>
            <a:off x="1920240" y="4754880"/>
            <a:ext cx="8321040" cy="274320"/>
          </a:xfrm>
          <a:prstGeom prst="rect">
            <a:avLst/>
          </a:prstGeom>
          <a:noFill/>
          <a:ln/>
        </p:spPr>
        <p:txBody>
          <a:bodyPr wrap="square" lIns="0" tIns="0" rIns="0" bIns="0" rtlCol="0" anchor="ctr"/>
          <a:lstStyle/>
          <a:p>
            <a:pPr marL="0" indent="0">
              <a:buNone/>
            </a:pPr>
            <a:r>
              <a:rPr lang="en-US" sz="1600" b="1" dirty="0">
                <a:solidFill>
                  <a:srgbClr val="0B2F5B"/>
                </a:solidFill>
                <a:latin typeface="Aptos"/>
              </a:rPr>
              <a:t>Why burial before sunset matters</a:t>
            </a:r>
          </a:p>
        </p:txBody>
      </p:sp>
      <p:sp>
        <p:nvSpPr>
          <p:cNvPr id="27" name="Text 25"/>
          <p:cNvSpPr/>
          <p:nvPr/>
        </p:nvSpPr>
        <p:spPr>
          <a:xfrm>
            <a:off x="1920240" y="5102352"/>
            <a:ext cx="8321040" cy="457200"/>
          </a:xfrm>
          <a:prstGeom prst="rect">
            <a:avLst/>
          </a:prstGeom>
          <a:noFill/>
          <a:ln/>
        </p:spPr>
        <p:txBody>
          <a:bodyPr wrap="square" lIns="254" tIns="254" rIns="254" bIns="254" rtlCol="0" anchor="ctr"/>
          <a:lstStyle/>
          <a:p>
            <a:pPr marL="0" indent="0">
              <a:buNone/>
            </a:pPr>
            <a:r>
              <a:rPr lang="en-US" sz="1400" dirty="0">
                <a:solidFill>
                  <a:srgbClr val="111111"/>
                </a:solidFill>
              </a:rPr>
              <a:t>The burial is completed before the evening boundary. Once sunset arrives, biblical Thursday—and the first counted night—has begun.</a:t>
            </a:r>
            <a:endParaRPr lang="en-US" sz="1400" dirty="0"/>
          </a:p>
        </p:txBody>
      </p:sp>
      <p:sp>
        <p:nvSpPr>
          <p:cNvPr id="28" name="Text 26"/>
          <p:cNvSpPr/>
          <p:nvPr/>
        </p:nvSpPr>
        <p:spPr>
          <a:xfrm>
            <a:off x="658368" y="6199631"/>
            <a:ext cx="8686800" cy="237745"/>
          </a:xfrm>
          <a:prstGeom prst="rect">
            <a:avLst/>
          </a:prstGeom>
          <a:noFill/>
          <a:ln/>
        </p:spPr>
        <p:txBody>
          <a:bodyPr wrap="square" lIns="0" tIns="0" rIns="0" bIns="0" rtlCol="0" anchor="ctr"/>
          <a:lstStyle/>
          <a:p>
            <a:pPr marL="0" indent="0">
              <a:buNone/>
            </a:pPr>
            <a:r>
              <a:rPr lang="en-US" sz="1400" i="1" dirty="0">
                <a:solidFill>
                  <a:srgbClr val="536273"/>
                </a:solidFill>
                <a:latin typeface="Aptos"/>
                <a:ea typeface="Arial" pitchFamily="34" charset="-122"/>
                <a:cs typeface="Arial" pitchFamily="34" charset="-120"/>
              </a:rPr>
              <a:t>Daniel 9:27; crucifixion/burial references: Matthew 27:45–61; Mark 15:33–47; Luke 23:44–56; John 19:28–42.</a:t>
            </a:r>
            <a:endParaRPr lang="en-US" sz="1400" i="1" dirty="0">
              <a:solidFill>
                <a:srgbClr val="536273"/>
              </a:solidFill>
              <a:latin typeface="Aptos"/>
            </a:endParaRPr>
          </a:p>
        </p:txBody>
      </p:sp>
      <p:sp>
        <p:nvSpPr>
          <p:cNvPr id="29" name="Slide Number Placeholder 0"/>
          <p:cNvSpPr>
            <a:spLocks noGrp="1"/>
          </p:cNvSpPr>
          <p:nvPr>
            <p:ph type="sldNum" sz="quarter" idx="4294967295"/>
          </p:nvPr>
        </p:nvSpPr>
        <p:spPr>
          <a:xfrm>
            <a:off x="11557000" y="6502400"/>
            <a:ext cx="381000" cy="228600"/>
          </a:xfrm>
          <a:prstGeom prst="rect">
            <a:avLst/>
          </a:prstGeom>
          <a:extLst>
            <a:ext uri="{C572A759-6A51-4108-AA02-DFA0A04FC94B}">
              <ma14:wrappingTextBoxFlag xmlns="" xmlns:ma14="http://schemas.microsoft.com/office/mac/drawingml/2011/main" val="0"/>
            </a:ext>
          </a:extLst>
        </p:spPr>
        <p:txBody>
          <a:bodyPr wrap="none"/>
          <a:lstStyle>
            <a:lvl1pPr>
              <a:defRPr sz="850">
                <a:solidFill>
                  <a:srgbClr val="777777"/>
                </a:solidFill>
                <a:latin typeface="Arial"/>
                <a:ea typeface="Arial"/>
                <a:cs typeface="Arial"/>
              </a:defRPr>
            </a:lvl1pPr>
          </a:lstStyle>
          <a:p>
            <a:pPr algn="l"/>
            <a:fld id="{F7021451-1387-4CA6-816F-3879F97B5CBC}" type="slidenum">
              <a:rPr lang="en-US" sz="900">
                <a:solidFill>
                  <a:srgbClr val="536273"/>
                </a:solidFill>
                <a:latin typeface="Aptos"/>
              </a:rPr>
              <a:t>5</a:t>
            </a:fld>
            <a:endParaRPr lang="en-US" sz="900">
              <a:solidFill>
                <a:srgbClr val="536273"/>
              </a:solidFill>
              <a:latin typeface="Aptos"/>
            </a:endParaRPr>
          </a:p>
        </p:txBody>
      </p:sp>
      <p:sp>
        <p:nvSpPr>
          <p:cNvPr id="19" name="Rectangle 18">
            <a:extLst>
              <a:ext uri="{FF2B5EF4-FFF2-40B4-BE49-F238E27FC236}">
                <a16:creationId xmlns:a16="http://schemas.microsoft.com/office/drawing/2014/main" id="{5536CFA1-FA02-43FB-B5D8-EEEE976DCA70}"/>
              </a:ext>
            </a:extLst>
          </p:cNvPr>
          <p:cNvSpPr/>
          <p:nvPr/>
        </p:nvSpPr>
        <p:spPr>
          <a:xfrm>
            <a:off x="457200" y="406400"/>
            <a:ext cx="63500" cy="5080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42" name="Rectangle 41">
            <a:extLst>
              <a:ext uri="{FF2B5EF4-FFF2-40B4-BE49-F238E27FC236}">
                <a16:creationId xmlns:a16="http://schemas.microsoft.com/office/drawing/2014/main" id="{402C34A8-0353-4045-82F6-DF533C9DE92A}"/>
              </a:ext>
            </a:extLst>
          </p:cNvPr>
          <p:cNvSpPr/>
          <p:nvPr/>
        </p:nvSpPr>
        <p:spPr>
          <a:xfrm>
            <a:off x="0" y="0"/>
            <a:ext cx="12192000" cy="762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594360" y="411480"/>
            <a:ext cx="10972800" cy="502920"/>
          </a:xfrm>
          <a:prstGeom prst="rect">
            <a:avLst/>
          </a:prstGeom>
          <a:noFill/>
          <a:ln/>
        </p:spPr>
        <p:txBody>
          <a:bodyPr wrap="square" lIns="0" tIns="0" rIns="0" bIns="0" rtlCol="0" anchor="ctr"/>
          <a:lstStyle/>
          <a:p>
            <a:pPr marL="0" indent="0">
              <a:buNone/>
            </a:pPr>
            <a:r>
              <a:rPr lang="en-US" sz="2400" b="1" dirty="0">
                <a:solidFill>
                  <a:srgbClr val="0B2F5B"/>
                </a:solidFill>
                <a:latin typeface="Aptos"/>
                <a:ea typeface="Arial" pitchFamily="34" charset="-122"/>
                <a:cs typeface="Arial" pitchFamily="34" charset="-120"/>
              </a:rPr>
              <a:t>5. Three nights and three days: Using sunset to sunset</a:t>
            </a:r>
            <a:endParaRPr lang="en-US" sz="2400" b="1" dirty="0">
              <a:solidFill>
                <a:srgbClr val="0B2F5B"/>
              </a:solidFill>
              <a:latin typeface="Aptos"/>
            </a:endParaRPr>
          </a:p>
        </p:txBody>
      </p:sp>
      <p:sp>
        <p:nvSpPr>
          <p:cNvPr id="3" name="Text 1"/>
          <p:cNvSpPr/>
          <p:nvPr/>
        </p:nvSpPr>
        <p:spPr>
          <a:xfrm>
            <a:off x="621792" y="932688"/>
            <a:ext cx="10789920" cy="384048"/>
          </a:xfrm>
          <a:prstGeom prst="rect">
            <a:avLst/>
          </a:prstGeom>
          <a:noFill/>
          <a:ln/>
        </p:spPr>
        <p:txBody>
          <a:bodyPr wrap="square" lIns="0" tIns="0" rIns="0" bIns="0" rtlCol="0" anchor="ctr"/>
          <a:lstStyle/>
          <a:p>
            <a:pPr marL="0" indent="0">
              <a:buNone/>
            </a:pPr>
            <a:r>
              <a:rPr lang="en-US" sz="1400" dirty="0">
                <a:solidFill>
                  <a:srgbClr val="536273"/>
                </a:solidFill>
                <a:latin typeface="Aptos"/>
                <a:ea typeface="Arial" pitchFamily="34" charset="-122"/>
                <a:cs typeface="Arial" pitchFamily="34" charset="-120"/>
              </a:rPr>
              <a:t>The night portion comes first in each biblical day.</a:t>
            </a:r>
            <a:endParaRPr lang="en-US" sz="1400" dirty="0">
              <a:solidFill>
                <a:srgbClr val="536273"/>
              </a:solidFill>
              <a:latin typeface="Aptos"/>
            </a:endParaRPr>
          </a:p>
        </p:txBody>
      </p:sp>
      <p:sp>
        <p:nvSpPr>
          <p:cNvPr id="4" name="Shape 2"/>
          <p:cNvSpPr/>
          <p:nvPr/>
        </p:nvSpPr>
        <p:spPr>
          <a:xfrm>
            <a:off x="731520" y="2194560"/>
            <a:ext cx="1783080" cy="1097280"/>
          </a:xfrm>
          <a:prstGeom prst="rect">
            <a:avLst/>
          </a:prstGeom>
          <a:solidFill>
            <a:srgbClr val="D9E3F1"/>
          </a:solidFill>
          <a:ln w="12700">
            <a:solidFill>
              <a:srgbClr val="0B2F5B"/>
            </a:solidFill>
            <a:prstDash val="solid"/>
          </a:ln>
        </p:spPr>
        <p:txBody>
          <a:bodyPr/>
          <a:lstStyle/>
          <a:p>
            <a:endParaRPr lang="en-US"/>
          </a:p>
        </p:txBody>
      </p:sp>
      <p:sp>
        <p:nvSpPr>
          <p:cNvPr id="5" name="Text 3"/>
          <p:cNvSpPr/>
          <p:nvPr/>
        </p:nvSpPr>
        <p:spPr>
          <a:xfrm>
            <a:off x="777240" y="2359152"/>
            <a:ext cx="1691640" cy="320040"/>
          </a:xfrm>
          <a:prstGeom prst="rect">
            <a:avLst/>
          </a:prstGeom>
          <a:noFill/>
          <a:ln/>
        </p:spPr>
        <p:txBody>
          <a:bodyPr wrap="square" lIns="0" tIns="0" rIns="0" bIns="0" rtlCol="0" anchor="ctr"/>
          <a:lstStyle/>
          <a:p>
            <a:pPr marL="0" indent="0" algn="ctr">
              <a:buNone/>
            </a:pPr>
            <a:r>
              <a:rPr lang="en-US" sz="1800" b="1" dirty="0">
                <a:solidFill>
                  <a:srgbClr val="000000"/>
                </a:solidFill>
              </a:rPr>
              <a:t>Night 1</a:t>
            </a:r>
            <a:endParaRPr lang="en-US" sz="1800" dirty="0"/>
          </a:p>
        </p:txBody>
      </p:sp>
      <p:sp>
        <p:nvSpPr>
          <p:cNvPr id="6" name="Text 4"/>
          <p:cNvSpPr/>
          <p:nvPr/>
        </p:nvSpPr>
        <p:spPr>
          <a:xfrm>
            <a:off x="777240" y="2761488"/>
            <a:ext cx="1691640" cy="219456"/>
          </a:xfrm>
          <a:prstGeom prst="rect">
            <a:avLst/>
          </a:prstGeom>
          <a:noFill/>
          <a:ln/>
        </p:spPr>
        <p:txBody>
          <a:bodyPr wrap="square" lIns="0" tIns="0" rIns="0" bIns="0" rtlCol="0" anchor="ctr"/>
          <a:lstStyle/>
          <a:p>
            <a:pPr marL="0" indent="0" algn="ctr">
              <a:buNone/>
            </a:pPr>
            <a:r>
              <a:rPr lang="en-US" sz="1100" dirty="0">
                <a:solidFill>
                  <a:srgbClr val="666666"/>
                </a:solidFill>
              </a:rPr>
              <a:t>Wed sunset → Thu sunrise</a:t>
            </a:r>
            <a:endParaRPr lang="en-US" sz="1100" dirty="0"/>
          </a:p>
        </p:txBody>
      </p:sp>
      <p:sp>
        <p:nvSpPr>
          <p:cNvPr id="7" name="Shape 5"/>
          <p:cNvSpPr/>
          <p:nvPr/>
        </p:nvSpPr>
        <p:spPr>
          <a:xfrm>
            <a:off x="2514600" y="2194560"/>
            <a:ext cx="1783080" cy="1097280"/>
          </a:xfrm>
          <a:prstGeom prst="rect">
            <a:avLst/>
          </a:prstGeom>
          <a:solidFill>
            <a:srgbClr val="FFF0C8"/>
          </a:solidFill>
          <a:ln w="12700">
            <a:solidFill>
              <a:srgbClr val="0B2F5B"/>
            </a:solidFill>
            <a:prstDash val="solid"/>
          </a:ln>
        </p:spPr>
        <p:txBody>
          <a:bodyPr/>
          <a:lstStyle/>
          <a:p>
            <a:endParaRPr lang="en-US"/>
          </a:p>
        </p:txBody>
      </p:sp>
      <p:sp>
        <p:nvSpPr>
          <p:cNvPr id="8" name="Text 6"/>
          <p:cNvSpPr/>
          <p:nvPr/>
        </p:nvSpPr>
        <p:spPr>
          <a:xfrm>
            <a:off x="2560320" y="2359152"/>
            <a:ext cx="1691640" cy="320040"/>
          </a:xfrm>
          <a:prstGeom prst="rect">
            <a:avLst/>
          </a:prstGeom>
          <a:noFill/>
          <a:ln/>
        </p:spPr>
        <p:txBody>
          <a:bodyPr wrap="square" lIns="0" tIns="0" rIns="0" bIns="0" rtlCol="0" anchor="ctr"/>
          <a:lstStyle/>
          <a:p>
            <a:pPr marL="0" indent="0" algn="ctr">
              <a:buNone/>
            </a:pPr>
            <a:r>
              <a:rPr lang="en-US" sz="1800" b="1" dirty="0">
                <a:solidFill>
                  <a:srgbClr val="000000"/>
                </a:solidFill>
              </a:rPr>
              <a:t>Day 1</a:t>
            </a:r>
            <a:endParaRPr lang="en-US" sz="1800" dirty="0"/>
          </a:p>
        </p:txBody>
      </p:sp>
      <p:sp>
        <p:nvSpPr>
          <p:cNvPr id="9" name="Text 7"/>
          <p:cNvSpPr/>
          <p:nvPr/>
        </p:nvSpPr>
        <p:spPr>
          <a:xfrm>
            <a:off x="2560320" y="2761488"/>
            <a:ext cx="1691640" cy="219456"/>
          </a:xfrm>
          <a:prstGeom prst="rect">
            <a:avLst/>
          </a:prstGeom>
          <a:noFill/>
          <a:ln/>
        </p:spPr>
        <p:txBody>
          <a:bodyPr wrap="square" lIns="0" tIns="0" rIns="0" bIns="0" rtlCol="0" anchor="ctr"/>
          <a:lstStyle/>
          <a:p>
            <a:pPr marL="0" indent="0" algn="ctr">
              <a:buNone/>
            </a:pPr>
            <a:r>
              <a:rPr lang="en-US" sz="1100" dirty="0">
                <a:solidFill>
                  <a:srgbClr val="666666"/>
                </a:solidFill>
              </a:rPr>
              <a:t>Thu daylight</a:t>
            </a:r>
            <a:endParaRPr lang="en-US" sz="1100" dirty="0"/>
          </a:p>
        </p:txBody>
      </p:sp>
      <p:sp>
        <p:nvSpPr>
          <p:cNvPr id="10" name="Shape 8"/>
          <p:cNvSpPr/>
          <p:nvPr/>
        </p:nvSpPr>
        <p:spPr>
          <a:xfrm>
            <a:off x="4297680" y="2194560"/>
            <a:ext cx="1783080" cy="1097280"/>
          </a:xfrm>
          <a:prstGeom prst="rect">
            <a:avLst/>
          </a:prstGeom>
          <a:solidFill>
            <a:srgbClr val="D9E3F1"/>
          </a:solidFill>
          <a:ln w="12700">
            <a:solidFill>
              <a:srgbClr val="0B2F5B"/>
            </a:solidFill>
            <a:prstDash val="solid"/>
          </a:ln>
        </p:spPr>
        <p:txBody>
          <a:bodyPr/>
          <a:lstStyle/>
          <a:p>
            <a:endParaRPr lang="en-US"/>
          </a:p>
        </p:txBody>
      </p:sp>
      <p:sp>
        <p:nvSpPr>
          <p:cNvPr id="11" name="Text 9"/>
          <p:cNvSpPr/>
          <p:nvPr/>
        </p:nvSpPr>
        <p:spPr>
          <a:xfrm>
            <a:off x="4343400" y="2359152"/>
            <a:ext cx="1691640" cy="320040"/>
          </a:xfrm>
          <a:prstGeom prst="rect">
            <a:avLst/>
          </a:prstGeom>
          <a:noFill/>
          <a:ln/>
        </p:spPr>
        <p:txBody>
          <a:bodyPr wrap="square" lIns="0" tIns="0" rIns="0" bIns="0" rtlCol="0" anchor="ctr"/>
          <a:lstStyle/>
          <a:p>
            <a:pPr marL="0" indent="0" algn="ctr">
              <a:buNone/>
            </a:pPr>
            <a:r>
              <a:rPr lang="en-US" sz="1800" b="1" dirty="0">
                <a:solidFill>
                  <a:srgbClr val="000000"/>
                </a:solidFill>
              </a:rPr>
              <a:t>Night 2</a:t>
            </a:r>
            <a:endParaRPr lang="en-US" sz="1800" dirty="0"/>
          </a:p>
        </p:txBody>
      </p:sp>
      <p:sp>
        <p:nvSpPr>
          <p:cNvPr id="12" name="Text 10"/>
          <p:cNvSpPr/>
          <p:nvPr/>
        </p:nvSpPr>
        <p:spPr>
          <a:xfrm>
            <a:off x="4343400" y="2761488"/>
            <a:ext cx="1691640" cy="219456"/>
          </a:xfrm>
          <a:prstGeom prst="rect">
            <a:avLst/>
          </a:prstGeom>
          <a:noFill/>
          <a:ln/>
        </p:spPr>
        <p:txBody>
          <a:bodyPr wrap="square" lIns="0" tIns="0" rIns="0" bIns="0" rtlCol="0" anchor="ctr"/>
          <a:lstStyle/>
          <a:p>
            <a:pPr marL="0" indent="0" algn="ctr">
              <a:buNone/>
            </a:pPr>
            <a:r>
              <a:rPr lang="en-US" sz="1100" dirty="0">
                <a:solidFill>
                  <a:srgbClr val="666666"/>
                </a:solidFill>
              </a:rPr>
              <a:t>Thu sunset → Fri sunrise</a:t>
            </a:r>
            <a:endParaRPr lang="en-US" sz="1100" dirty="0"/>
          </a:p>
        </p:txBody>
      </p:sp>
      <p:sp>
        <p:nvSpPr>
          <p:cNvPr id="13" name="Shape 11"/>
          <p:cNvSpPr/>
          <p:nvPr/>
        </p:nvSpPr>
        <p:spPr>
          <a:xfrm>
            <a:off x="6080760" y="2194560"/>
            <a:ext cx="1783080" cy="1097280"/>
          </a:xfrm>
          <a:prstGeom prst="rect">
            <a:avLst/>
          </a:prstGeom>
          <a:solidFill>
            <a:srgbClr val="FFF0C8"/>
          </a:solidFill>
          <a:ln w="12700">
            <a:solidFill>
              <a:srgbClr val="0B2F5B"/>
            </a:solidFill>
            <a:prstDash val="solid"/>
          </a:ln>
        </p:spPr>
        <p:txBody>
          <a:bodyPr/>
          <a:lstStyle/>
          <a:p>
            <a:endParaRPr lang="en-US"/>
          </a:p>
        </p:txBody>
      </p:sp>
      <p:sp>
        <p:nvSpPr>
          <p:cNvPr id="14" name="Text 12"/>
          <p:cNvSpPr/>
          <p:nvPr/>
        </p:nvSpPr>
        <p:spPr>
          <a:xfrm>
            <a:off x="6126480" y="2359152"/>
            <a:ext cx="1691640" cy="320040"/>
          </a:xfrm>
          <a:prstGeom prst="rect">
            <a:avLst/>
          </a:prstGeom>
          <a:noFill/>
          <a:ln/>
        </p:spPr>
        <p:txBody>
          <a:bodyPr wrap="square" lIns="0" tIns="0" rIns="0" bIns="0" rtlCol="0" anchor="ctr"/>
          <a:lstStyle/>
          <a:p>
            <a:pPr marL="0" indent="0" algn="ctr">
              <a:buNone/>
            </a:pPr>
            <a:r>
              <a:rPr lang="en-US" sz="1800" b="1" dirty="0">
                <a:solidFill>
                  <a:srgbClr val="000000"/>
                </a:solidFill>
              </a:rPr>
              <a:t>Day 2</a:t>
            </a:r>
            <a:endParaRPr lang="en-US" sz="1800" dirty="0"/>
          </a:p>
        </p:txBody>
      </p:sp>
      <p:sp>
        <p:nvSpPr>
          <p:cNvPr id="15" name="Text 13"/>
          <p:cNvSpPr/>
          <p:nvPr/>
        </p:nvSpPr>
        <p:spPr>
          <a:xfrm>
            <a:off x="6126480" y="2761488"/>
            <a:ext cx="1691640" cy="219456"/>
          </a:xfrm>
          <a:prstGeom prst="rect">
            <a:avLst/>
          </a:prstGeom>
          <a:noFill/>
          <a:ln/>
        </p:spPr>
        <p:txBody>
          <a:bodyPr wrap="square" lIns="0" tIns="0" rIns="0" bIns="0" rtlCol="0" anchor="ctr"/>
          <a:lstStyle/>
          <a:p>
            <a:pPr marL="0" indent="0" algn="ctr">
              <a:buNone/>
            </a:pPr>
            <a:r>
              <a:rPr lang="en-US" sz="1100" dirty="0">
                <a:solidFill>
                  <a:srgbClr val="666666"/>
                </a:solidFill>
              </a:rPr>
              <a:t>Fri daylight</a:t>
            </a:r>
            <a:endParaRPr lang="en-US" sz="1100" dirty="0"/>
          </a:p>
        </p:txBody>
      </p:sp>
      <p:sp>
        <p:nvSpPr>
          <p:cNvPr id="16" name="Shape 14"/>
          <p:cNvSpPr/>
          <p:nvPr/>
        </p:nvSpPr>
        <p:spPr>
          <a:xfrm>
            <a:off x="7863840" y="2194560"/>
            <a:ext cx="1783080" cy="1097280"/>
          </a:xfrm>
          <a:prstGeom prst="rect">
            <a:avLst/>
          </a:prstGeom>
          <a:solidFill>
            <a:srgbClr val="D9E3F1"/>
          </a:solidFill>
          <a:ln w="12700">
            <a:solidFill>
              <a:srgbClr val="0B2F5B"/>
            </a:solidFill>
            <a:prstDash val="solid"/>
          </a:ln>
        </p:spPr>
        <p:txBody>
          <a:bodyPr/>
          <a:lstStyle/>
          <a:p>
            <a:endParaRPr lang="en-US"/>
          </a:p>
        </p:txBody>
      </p:sp>
      <p:sp>
        <p:nvSpPr>
          <p:cNvPr id="17" name="Text 15"/>
          <p:cNvSpPr/>
          <p:nvPr/>
        </p:nvSpPr>
        <p:spPr>
          <a:xfrm>
            <a:off x="7909560" y="2359152"/>
            <a:ext cx="1691640" cy="320040"/>
          </a:xfrm>
          <a:prstGeom prst="rect">
            <a:avLst/>
          </a:prstGeom>
          <a:noFill/>
          <a:ln/>
        </p:spPr>
        <p:txBody>
          <a:bodyPr wrap="square" lIns="0" tIns="0" rIns="0" bIns="0" rtlCol="0" anchor="ctr"/>
          <a:lstStyle/>
          <a:p>
            <a:pPr marL="0" indent="0" algn="ctr">
              <a:buNone/>
            </a:pPr>
            <a:r>
              <a:rPr lang="en-US" sz="1800" b="1" dirty="0">
                <a:solidFill>
                  <a:srgbClr val="000000"/>
                </a:solidFill>
              </a:rPr>
              <a:t>Night 3</a:t>
            </a:r>
            <a:endParaRPr lang="en-US" sz="1800" dirty="0"/>
          </a:p>
        </p:txBody>
      </p:sp>
      <p:sp>
        <p:nvSpPr>
          <p:cNvPr id="18" name="Text 16"/>
          <p:cNvSpPr/>
          <p:nvPr/>
        </p:nvSpPr>
        <p:spPr>
          <a:xfrm>
            <a:off x="7909560" y="2761488"/>
            <a:ext cx="1691640" cy="219456"/>
          </a:xfrm>
          <a:prstGeom prst="rect">
            <a:avLst/>
          </a:prstGeom>
          <a:noFill/>
          <a:ln/>
        </p:spPr>
        <p:txBody>
          <a:bodyPr wrap="square" lIns="0" tIns="0" rIns="0" bIns="0" rtlCol="0" anchor="ctr"/>
          <a:lstStyle/>
          <a:p>
            <a:pPr marL="0" indent="0" algn="ctr">
              <a:buNone/>
            </a:pPr>
            <a:r>
              <a:rPr lang="en-US" sz="1100" dirty="0">
                <a:solidFill>
                  <a:srgbClr val="666666"/>
                </a:solidFill>
              </a:rPr>
              <a:t>Fri sunset → Sat sunrise</a:t>
            </a:r>
            <a:endParaRPr lang="en-US" sz="1100" dirty="0"/>
          </a:p>
        </p:txBody>
      </p:sp>
      <p:sp>
        <p:nvSpPr>
          <p:cNvPr id="19" name="Shape 17"/>
          <p:cNvSpPr/>
          <p:nvPr/>
        </p:nvSpPr>
        <p:spPr>
          <a:xfrm>
            <a:off x="9646920" y="2194560"/>
            <a:ext cx="1783080" cy="1097280"/>
          </a:xfrm>
          <a:prstGeom prst="rect">
            <a:avLst/>
          </a:prstGeom>
          <a:solidFill>
            <a:srgbClr val="FFF0C8"/>
          </a:solidFill>
          <a:ln w="12700">
            <a:solidFill>
              <a:srgbClr val="0B2F5B"/>
            </a:solidFill>
            <a:prstDash val="solid"/>
          </a:ln>
        </p:spPr>
        <p:txBody>
          <a:bodyPr/>
          <a:lstStyle/>
          <a:p>
            <a:endParaRPr lang="en-US"/>
          </a:p>
        </p:txBody>
      </p:sp>
      <p:sp>
        <p:nvSpPr>
          <p:cNvPr id="20" name="Text 18"/>
          <p:cNvSpPr/>
          <p:nvPr/>
        </p:nvSpPr>
        <p:spPr>
          <a:xfrm>
            <a:off x="9692640" y="2359152"/>
            <a:ext cx="1691640" cy="320040"/>
          </a:xfrm>
          <a:prstGeom prst="rect">
            <a:avLst/>
          </a:prstGeom>
          <a:noFill/>
          <a:ln/>
        </p:spPr>
        <p:txBody>
          <a:bodyPr wrap="square" lIns="0" tIns="0" rIns="0" bIns="0" rtlCol="0" anchor="ctr"/>
          <a:lstStyle/>
          <a:p>
            <a:pPr marL="0" indent="0" algn="ctr">
              <a:buNone/>
            </a:pPr>
            <a:r>
              <a:rPr lang="en-US" sz="1800" b="1" dirty="0">
                <a:solidFill>
                  <a:srgbClr val="000000"/>
                </a:solidFill>
              </a:rPr>
              <a:t>Day 3</a:t>
            </a:r>
            <a:endParaRPr lang="en-US" sz="1800" dirty="0"/>
          </a:p>
        </p:txBody>
      </p:sp>
      <p:sp>
        <p:nvSpPr>
          <p:cNvPr id="21" name="Text 19"/>
          <p:cNvSpPr/>
          <p:nvPr/>
        </p:nvSpPr>
        <p:spPr>
          <a:xfrm>
            <a:off x="9692640" y="2761488"/>
            <a:ext cx="1691640" cy="219456"/>
          </a:xfrm>
          <a:prstGeom prst="rect">
            <a:avLst/>
          </a:prstGeom>
          <a:noFill/>
          <a:ln/>
        </p:spPr>
        <p:txBody>
          <a:bodyPr wrap="square" lIns="0" tIns="0" rIns="0" bIns="0" rtlCol="0" anchor="ctr"/>
          <a:lstStyle/>
          <a:p>
            <a:pPr marL="0" indent="0" algn="ctr">
              <a:buNone/>
            </a:pPr>
            <a:r>
              <a:rPr lang="en-US" sz="1100" dirty="0">
                <a:solidFill>
                  <a:srgbClr val="666666"/>
                </a:solidFill>
              </a:rPr>
              <a:t>Sat daylight</a:t>
            </a:r>
            <a:endParaRPr lang="en-US" sz="1100" dirty="0"/>
          </a:p>
        </p:txBody>
      </p:sp>
      <p:sp>
        <p:nvSpPr>
          <p:cNvPr id="22" name="Shape 20"/>
          <p:cNvSpPr/>
          <p:nvPr/>
        </p:nvSpPr>
        <p:spPr>
          <a:xfrm>
            <a:off x="731520" y="1691640"/>
            <a:ext cx="3566160" cy="0"/>
          </a:xfrm>
          <a:prstGeom prst="line">
            <a:avLst/>
          </a:prstGeom>
          <a:noFill/>
          <a:ln w="19050">
            <a:solidFill>
              <a:srgbClr val="0B2F5B"/>
            </a:solidFill>
            <a:prstDash val="solid"/>
          </a:ln>
        </p:spPr>
        <p:txBody>
          <a:bodyPr/>
          <a:lstStyle/>
          <a:p>
            <a:endParaRPr lang="en-US"/>
          </a:p>
        </p:txBody>
      </p:sp>
      <p:sp>
        <p:nvSpPr>
          <p:cNvPr id="23" name="Shape 21"/>
          <p:cNvSpPr/>
          <p:nvPr/>
        </p:nvSpPr>
        <p:spPr>
          <a:xfrm>
            <a:off x="731520" y="1691640"/>
            <a:ext cx="0" cy="164592"/>
          </a:xfrm>
          <a:prstGeom prst="line">
            <a:avLst/>
          </a:prstGeom>
          <a:noFill/>
          <a:ln w="19050">
            <a:solidFill>
              <a:srgbClr val="0B2F5B"/>
            </a:solidFill>
            <a:prstDash val="solid"/>
          </a:ln>
        </p:spPr>
        <p:txBody>
          <a:bodyPr/>
          <a:lstStyle/>
          <a:p>
            <a:endParaRPr lang="en-US"/>
          </a:p>
        </p:txBody>
      </p:sp>
      <p:sp>
        <p:nvSpPr>
          <p:cNvPr id="24" name="Shape 22"/>
          <p:cNvSpPr/>
          <p:nvPr/>
        </p:nvSpPr>
        <p:spPr>
          <a:xfrm>
            <a:off x="4297680" y="1691640"/>
            <a:ext cx="0" cy="164592"/>
          </a:xfrm>
          <a:prstGeom prst="line">
            <a:avLst/>
          </a:prstGeom>
          <a:noFill/>
          <a:ln w="19050">
            <a:solidFill>
              <a:srgbClr val="0B2F5B"/>
            </a:solidFill>
            <a:prstDash val="solid"/>
          </a:ln>
        </p:spPr>
        <p:txBody>
          <a:bodyPr/>
          <a:lstStyle/>
          <a:p>
            <a:endParaRPr lang="en-US"/>
          </a:p>
        </p:txBody>
      </p:sp>
      <p:sp>
        <p:nvSpPr>
          <p:cNvPr id="25" name="Text 23"/>
          <p:cNvSpPr/>
          <p:nvPr/>
        </p:nvSpPr>
        <p:spPr>
          <a:xfrm>
            <a:off x="731520" y="1353312"/>
            <a:ext cx="3566160" cy="256032"/>
          </a:xfrm>
          <a:prstGeom prst="rect">
            <a:avLst/>
          </a:prstGeom>
          <a:noFill/>
          <a:ln/>
        </p:spPr>
        <p:txBody>
          <a:bodyPr wrap="square" lIns="0" tIns="0" rIns="0" bIns="0" rtlCol="0" anchor="ctr"/>
          <a:lstStyle/>
          <a:p>
            <a:pPr marL="0" indent="0" algn="ctr">
              <a:buNone/>
            </a:pPr>
            <a:r>
              <a:rPr lang="en-US" sz="1550" b="1" dirty="0">
                <a:solidFill>
                  <a:srgbClr val="16365C"/>
                </a:solidFill>
              </a:rPr>
              <a:t>Biblical Thursday</a:t>
            </a:r>
            <a:endParaRPr lang="en-US" sz="1550" dirty="0"/>
          </a:p>
        </p:txBody>
      </p:sp>
      <p:sp>
        <p:nvSpPr>
          <p:cNvPr id="26" name="Shape 24"/>
          <p:cNvSpPr/>
          <p:nvPr/>
        </p:nvSpPr>
        <p:spPr>
          <a:xfrm>
            <a:off x="4297680" y="1691640"/>
            <a:ext cx="3566160" cy="0"/>
          </a:xfrm>
          <a:prstGeom prst="line">
            <a:avLst/>
          </a:prstGeom>
          <a:noFill/>
          <a:ln w="19050">
            <a:solidFill>
              <a:srgbClr val="0B2F5B"/>
            </a:solidFill>
            <a:prstDash val="solid"/>
          </a:ln>
        </p:spPr>
        <p:txBody>
          <a:bodyPr/>
          <a:lstStyle/>
          <a:p>
            <a:endParaRPr lang="en-US"/>
          </a:p>
        </p:txBody>
      </p:sp>
      <p:sp>
        <p:nvSpPr>
          <p:cNvPr id="27" name="Shape 25"/>
          <p:cNvSpPr/>
          <p:nvPr/>
        </p:nvSpPr>
        <p:spPr>
          <a:xfrm>
            <a:off x="4297680" y="1691640"/>
            <a:ext cx="0" cy="164592"/>
          </a:xfrm>
          <a:prstGeom prst="line">
            <a:avLst/>
          </a:prstGeom>
          <a:noFill/>
          <a:ln w="19050">
            <a:solidFill>
              <a:srgbClr val="0B2F5B"/>
            </a:solidFill>
            <a:prstDash val="solid"/>
          </a:ln>
        </p:spPr>
        <p:txBody>
          <a:bodyPr/>
          <a:lstStyle/>
          <a:p>
            <a:endParaRPr lang="en-US"/>
          </a:p>
        </p:txBody>
      </p:sp>
      <p:sp>
        <p:nvSpPr>
          <p:cNvPr id="28" name="Shape 26"/>
          <p:cNvSpPr/>
          <p:nvPr/>
        </p:nvSpPr>
        <p:spPr>
          <a:xfrm>
            <a:off x="7863840" y="1691640"/>
            <a:ext cx="0" cy="164592"/>
          </a:xfrm>
          <a:prstGeom prst="line">
            <a:avLst/>
          </a:prstGeom>
          <a:noFill/>
          <a:ln w="19050">
            <a:solidFill>
              <a:srgbClr val="0B2F5B"/>
            </a:solidFill>
            <a:prstDash val="solid"/>
          </a:ln>
        </p:spPr>
        <p:txBody>
          <a:bodyPr/>
          <a:lstStyle/>
          <a:p>
            <a:endParaRPr lang="en-US"/>
          </a:p>
        </p:txBody>
      </p:sp>
      <p:sp>
        <p:nvSpPr>
          <p:cNvPr id="29" name="Text 27"/>
          <p:cNvSpPr/>
          <p:nvPr/>
        </p:nvSpPr>
        <p:spPr>
          <a:xfrm>
            <a:off x="4297680" y="1353312"/>
            <a:ext cx="3566160" cy="256032"/>
          </a:xfrm>
          <a:prstGeom prst="rect">
            <a:avLst/>
          </a:prstGeom>
          <a:noFill/>
          <a:ln/>
        </p:spPr>
        <p:txBody>
          <a:bodyPr wrap="square" lIns="0" tIns="0" rIns="0" bIns="0" rtlCol="0" anchor="ctr"/>
          <a:lstStyle/>
          <a:p>
            <a:pPr marL="0" indent="0" algn="ctr">
              <a:buNone/>
            </a:pPr>
            <a:r>
              <a:rPr lang="en-US" sz="1550" b="1" dirty="0">
                <a:solidFill>
                  <a:srgbClr val="16365C"/>
                </a:solidFill>
              </a:rPr>
              <a:t>Biblical Friday</a:t>
            </a:r>
            <a:endParaRPr lang="en-US" sz="1550" dirty="0"/>
          </a:p>
        </p:txBody>
      </p:sp>
      <p:sp>
        <p:nvSpPr>
          <p:cNvPr id="30" name="Shape 28"/>
          <p:cNvSpPr/>
          <p:nvPr/>
        </p:nvSpPr>
        <p:spPr>
          <a:xfrm>
            <a:off x="7863840" y="1691640"/>
            <a:ext cx="3566160" cy="0"/>
          </a:xfrm>
          <a:prstGeom prst="line">
            <a:avLst/>
          </a:prstGeom>
          <a:noFill/>
          <a:ln w="19050">
            <a:solidFill>
              <a:srgbClr val="0B2F5B"/>
            </a:solidFill>
            <a:prstDash val="solid"/>
          </a:ln>
        </p:spPr>
        <p:txBody>
          <a:bodyPr/>
          <a:lstStyle/>
          <a:p>
            <a:endParaRPr lang="en-US"/>
          </a:p>
        </p:txBody>
      </p:sp>
      <p:sp>
        <p:nvSpPr>
          <p:cNvPr id="31" name="Shape 29"/>
          <p:cNvSpPr/>
          <p:nvPr/>
        </p:nvSpPr>
        <p:spPr>
          <a:xfrm>
            <a:off x="7863840" y="1691640"/>
            <a:ext cx="0" cy="164592"/>
          </a:xfrm>
          <a:prstGeom prst="line">
            <a:avLst/>
          </a:prstGeom>
          <a:noFill/>
          <a:ln w="19050">
            <a:solidFill>
              <a:srgbClr val="0B2F5B"/>
            </a:solidFill>
            <a:prstDash val="solid"/>
          </a:ln>
        </p:spPr>
        <p:txBody>
          <a:bodyPr/>
          <a:lstStyle/>
          <a:p>
            <a:endParaRPr lang="en-US"/>
          </a:p>
        </p:txBody>
      </p:sp>
      <p:sp>
        <p:nvSpPr>
          <p:cNvPr id="32" name="Shape 30"/>
          <p:cNvSpPr/>
          <p:nvPr/>
        </p:nvSpPr>
        <p:spPr>
          <a:xfrm>
            <a:off x="11430000" y="1691640"/>
            <a:ext cx="0" cy="164592"/>
          </a:xfrm>
          <a:prstGeom prst="line">
            <a:avLst/>
          </a:prstGeom>
          <a:noFill/>
          <a:ln w="19050">
            <a:solidFill>
              <a:srgbClr val="0B2F5B"/>
            </a:solidFill>
            <a:prstDash val="solid"/>
          </a:ln>
        </p:spPr>
        <p:txBody>
          <a:bodyPr/>
          <a:lstStyle/>
          <a:p>
            <a:endParaRPr lang="en-US"/>
          </a:p>
        </p:txBody>
      </p:sp>
      <p:sp>
        <p:nvSpPr>
          <p:cNvPr id="33" name="Text 31"/>
          <p:cNvSpPr/>
          <p:nvPr/>
        </p:nvSpPr>
        <p:spPr>
          <a:xfrm>
            <a:off x="7863840" y="1353312"/>
            <a:ext cx="3566160" cy="256032"/>
          </a:xfrm>
          <a:prstGeom prst="rect">
            <a:avLst/>
          </a:prstGeom>
          <a:noFill/>
          <a:ln/>
        </p:spPr>
        <p:txBody>
          <a:bodyPr wrap="square" lIns="0" tIns="0" rIns="0" bIns="0" rtlCol="0" anchor="ctr"/>
          <a:lstStyle/>
          <a:p>
            <a:pPr marL="0" indent="0" algn="ctr">
              <a:buNone/>
            </a:pPr>
            <a:r>
              <a:rPr lang="en-US" sz="1550" b="1" dirty="0">
                <a:solidFill>
                  <a:srgbClr val="16365C"/>
                </a:solidFill>
              </a:rPr>
              <a:t>Biblical Sabbath / Saturday</a:t>
            </a:r>
            <a:endParaRPr lang="en-US" sz="1550" dirty="0"/>
          </a:p>
        </p:txBody>
      </p:sp>
      <p:sp>
        <p:nvSpPr>
          <p:cNvPr id="34" name="Shape 32"/>
          <p:cNvSpPr/>
          <p:nvPr/>
        </p:nvSpPr>
        <p:spPr>
          <a:xfrm>
            <a:off x="731520" y="3668426"/>
            <a:ext cx="10698480" cy="0"/>
          </a:xfrm>
          <a:prstGeom prst="line">
            <a:avLst/>
          </a:prstGeom>
          <a:noFill/>
          <a:ln w="38100">
            <a:solidFill>
              <a:srgbClr val="0B2F5B"/>
            </a:solidFill>
            <a:prstDash val="solid"/>
            <a:headEnd type="none"/>
            <a:tailEnd type="triangle"/>
          </a:ln>
        </p:spPr>
        <p:txBody>
          <a:bodyPr/>
          <a:lstStyle/>
          <a:p>
            <a:endParaRPr lang="en-US"/>
          </a:p>
        </p:txBody>
      </p:sp>
      <p:sp>
        <p:nvSpPr>
          <p:cNvPr id="35" name="Text 33"/>
          <p:cNvSpPr/>
          <p:nvPr/>
        </p:nvSpPr>
        <p:spPr>
          <a:xfrm>
            <a:off x="2834640" y="3779118"/>
            <a:ext cx="6492240" cy="320040"/>
          </a:xfrm>
          <a:prstGeom prst="rect">
            <a:avLst/>
          </a:prstGeom>
          <a:noFill/>
          <a:ln/>
        </p:spPr>
        <p:txBody>
          <a:bodyPr wrap="square" lIns="0" tIns="0" rIns="0" bIns="0" rtlCol="0" anchor="ctr"/>
          <a:lstStyle/>
          <a:p>
            <a:pPr marL="0" indent="0" algn="ctr">
              <a:buNone/>
            </a:pPr>
            <a:r>
              <a:rPr lang="en-US" b="1" dirty="0">
                <a:solidFill>
                  <a:srgbClr val="0B2F5B"/>
                </a:solidFill>
                <a:latin typeface="Aptos"/>
              </a:rPr>
              <a:t>Three complete nights + three complete days</a:t>
            </a:r>
          </a:p>
        </p:txBody>
      </p:sp>
      <p:sp>
        <p:nvSpPr>
          <p:cNvPr id="36" name="Text 34"/>
          <p:cNvSpPr/>
          <p:nvPr/>
        </p:nvSpPr>
        <p:spPr>
          <a:xfrm>
            <a:off x="2941320" y="4065329"/>
            <a:ext cx="6309360" cy="832103"/>
          </a:xfrm>
          <a:prstGeom prst="rect">
            <a:avLst/>
          </a:prstGeom>
          <a:noFill/>
          <a:ln/>
        </p:spPr>
        <p:txBody>
          <a:bodyPr wrap="square" lIns="0" tIns="0" rIns="0" bIns="0" rtlCol="0" anchor="ctr">
            <a:normAutofit/>
          </a:bodyPr>
          <a:lstStyle/>
          <a:p>
            <a:pPr marL="0" indent="0" algn="ctr">
              <a:buNone/>
            </a:pPr>
            <a:r>
              <a:rPr lang="en-US" sz="1400" dirty="0">
                <a:solidFill>
                  <a:srgbClr val="536273"/>
                </a:solidFill>
                <a:latin typeface="Aptos"/>
              </a:rPr>
              <a:t>Jesus spent exactly 72 hours in the grave. He would have come out as soon as 72 hours had passed—some time just before 6 PM on the Sabbath. Any time before or after 72 hours is </a:t>
            </a:r>
            <a:r>
              <a:rPr lang="en-US" sz="1400" b="1" u="sng" dirty="0">
                <a:solidFill>
                  <a:srgbClr val="536273"/>
                </a:solidFill>
                <a:latin typeface="Aptos"/>
              </a:rPr>
              <a:t>not</a:t>
            </a:r>
            <a:r>
              <a:rPr lang="en-US" sz="1400" dirty="0">
                <a:solidFill>
                  <a:srgbClr val="536273"/>
                </a:solidFill>
                <a:latin typeface="Aptos"/>
              </a:rPr>
              <a:t> three days and three nights.</a:t>
            </a:r>
          </a:p>
        </p:txBody>
      </p:sp>
      <p:sp>
        <p:nvSpPr>
          <p:cNvPr id="37" name="Shape 35"/>
          <p:cNvSpPr/>
          <p:nvPr/>
        </p:nvSpPr>
        <p:spPr>
          <a:xfrm>
            <a:off x="1965960" y="4956046"/>
            <a:ext cx="8229600" cy="1644045"/>
          </a:xfrm>
          <a:prstGeom prst="roundRect">
            <a:avLst>
              <a:gd name="adj" fmla="val 8421"/>
            </a:avLst>
          </a:prstGeom>
          <a:solidFill>
            <a:srgbClr val="F2F5F8"/>
          </a:solidFill>
          <a:ln w="15875">
            <a:solidFill>
              <a:srgbClr val="C58A32"/>
            </a:solidFill>
            <a:prstDash val="solid"/>
          </a:ln>
        </p:spPr>
        <p:txBody>
          <a:bodyPr/>
          <a:lstStyle/>
          <a:p>
            <a:endParaRPr lang="en-US" dirty="0"/>
          </a:p>
        </p:txBody>
      </p:sp>
      <p:sp>
        <p:nvSpPr>
          <p:cNvPr id="38" name="Text 36"/>
          <p:cNvSpPr/>
          <p:nvPr/>
        </p:nvSpPr>
        <p:spPr>
          <a:xfrm>
            <a:off x="2148840" y="5045080"/>
            <a:ext cx="7863840" cy="274320"/>
          </a:xfrm>
          <a:prstGeom prst="rect">
            <a:avLst/>
          </a:prstGeom>
          <a:noFill/>
          <a:ln/>
        </p:spPr>
        <p:txBody>
          <a:bodyPr wrap="square" lIns="0" tIns="0" rIns="0" bIns="0" rtlCol="0" anchor="ctr"/>
          <a:lstStyle/>
          <a:p>
            <a:pPr marL="0" indent="0">
              <a:buNone/>
            </a:pPr>
            <a:r>
              <a:rPr lang="en-US" sz="1600" b="1" dirty="0">
                <a:solidFill>
                  <a:srgbClr val="0B2F5B"/>
                </a:solidFill>
                <a:latin typeface="Aptos"/>
              </a:rPr>
              <a:t>End point</a:t>
            </a:r>
          </a:p>
        </p:txBody>
      </p:sp>
      <p:sp>
        <p:nvSpPr>
          <p:cNvPr id="39" name="Text 37"/>
          <p:cNvSpPr/>
          <p:nvPr/>
        </p:nvSpPr>
        <p:spPr>
          <a:xfrm>
            <a:off x="2148840" y="5319400"/>
            <a:ext cx="7863840" cy="1183000"/>
          </a:xfrm>
          <a:prstGeom prst="rect">
            <a:avLst/>
          </a:prstGeom>
          <a:noFill/>
          <a:ln/>
        </p:spPr>
        <p:txBody>
          <a:bodyPr wrap="square" lIns="254" tIns="254" rIns="254" bIns="254" rtlCol="0" anchor="ctr">
            <a:normAutofit/>
          </a:bodyPr>
          <a:lstStyle/>
          <a:p>
            <a:pPr marL="0" indent="0">
              <a:spcAft>
                <a:spcPts val="1200"/>
              </a:spcAft>
              <a:buNone/>
            </a:pPr>
            <a:r>
              <a:rPr lang="en-US" sz="1400" dirty="0">
                <a:solidFill>
                  <a:srgbClr val="111111"/>
                </a:solidFill>
                <a:latin typeface="Aptos"/>
              </a:rPr>
              <a:t>The Jews wanted Christ off the Cross on Wednesday because it was a high (preparation) day and they wanted to avoid breaking their (the Jews) Sabbath.</a:t>
            </a:r>
          </a:p>
          <a:p>
            <a:pPr marL="0" indent="0">
              <a:buNone/>
            </a:pPr>
            <a:r>
              <a:rPr lang="en-US" sz="1400" dirty="0">
                <a:solidFill>
                  <a:srgbClr val="111111"/>
                </a:solidFill>
                <a:latin typeface="Aptos"/>
              </a:rPr>
              <a:t>The third daylight period occurs during the weekly Sabbath and ends at Saturday sunset. Christ rises just before that Sabbath closes because he was placed in the grave before the Sabbath began.</a:t>
            </a:r>
            <a:endParaRPr lang="en-US" sz="1400" dirty="0">
              <a:latin typeface="Aptos"/>
            </a:endParaRPr>
          </a:p>
        </p:txBody>
      </p:sp>
      <p:sp>
        <p:nvSpPr>
          <p:cNvPr id="40" name="Text 38"/>
          <p:cNvSpPr/>
          <p:nvPr/>
        </p:nvSpPr>
        <p:spPr>
          <a:xfrm>
            <a:off x="621792" y="5778068"/>
            <a:ext cx="1253902" cy="611005"/>
          </a:xfrm>
          <a:prstGeom prst="rect">
            <a:avLst/>
          </a:prstGeom>
          <a:noFill/>
          <a:ln/>
        </p:spPr>
        <p:txBody>
          <a:bodyPr wrap="square" lIns="0" tIns="0" rIns="0" bIns="0" rtlCol="0" anchor="ctr"/>
          <a:lstStyle/>
          <a:p>
            <a:pPr marL="0" indent="0">
              <a:buNone/>
            </a:pPr>
            <a:r>
              <a:rPr lang="en-US" sz="1400" i="1" dirty="0">
                <a:solidFill>
                  <a:srgbClr val="536273"/>
                </a:solidFill>
                <a:latin typeface="Aptos"/>
                <a:ea typeface="Arial" pitchFamily="34" charset="-122"/>
                <a:cs typeface="Arial" pitchFamily="34" charset="-120"/>
              </a:rPr>
              <a:t>Matthew 12:40.</a:t>
            </a:r>
            <a:endParaRPr lang="en-US" sz="1400" i="1" dirty="0">
              <a:solidFill>
                <a:srgbClr val="536273"/>
              </a:solidFill>
              <a:latin typeface="Aptos"/>
            </a:endParaRPr>
          </a:p>
        </p:txBody>
      </p:sp>
      <p:sp>
        <p:nvSpPr>
          <p:cNvPr id="41" name="Slide Number Placeholder 0"/>
          <p:cNvSpPr>
            <a:spLocks noGrp="1"/>
          </p:cNvSpPr>
          <p:nvPr>
            <p:ph type="sldNum" sz="quarter" idx="4294967295"/>
          </p:nvPr>
        </p:nvSpPr>
        <p:spPr>
          <a:xfrm>
            <a:off x="11557000" y="6502400"/>
            <a:ext cx="381000" cy="228600"/>
          </a:xfrm>
          <a:prstGeom prst="rect">
            <a:avLst/>
          </a:prstGeom>
          <a:extLst>
            <a:ext uri="{C572A759-6A51-4108-AA02-DFA0A04FC94B}">
              <ma14:wrappingTextBoxFlag xmlns="" xmlns:ma14="http://schemas.microsoft.com/office/mac/drawingml/2011/main" val="0"/>
            </a:ext>
          </a:extLst>
        </p:spPr>
        <p:txBody>
          <a:bodyPr wrap="none"/>
          <a:lstStyle>
            <a:lvl1pPr>
              <a:defRPr sz="850">
                <a:solidFill>
                  <a:srgbClr val="777777"/>
                </a:solidFill>
                <a:latin typeface="Arial"/>
                <a:ea typeface="Arial"/>
                <a:cs typeface="Arial"/>
              </a:defRPr>
            </a:lvl1pPr>
          </a:lstStyle>
          <a:p>
            <a:pPr algn="l"/>
            <a:fld id="{F7021451-1387-4CA6-816F-3879F97B5CBC}" type="slidenum">
              <a:rPr lang="en-US" sz="900">
                <a:solidFill>
                  <a:srgbClr val="536273"/>
                </a:solidFill>
                <a:latin typeface="Aptos"/>
              </a:rPr>
              <a:t>6</a:t>
            </a:fld>
            <a:endParaRPr lang="en-US" sz="900">
              <a:solidFill>
                <a:srgbClr val="536273"/>
              </a:solidFill>
              <a:latin typeface="Aptos"/>
            </a:endParaRPr>
          </a:p>
        </p:txBody>
      </p:sp>
      <p:sp>
        <p:nvSpPr>
          <p:cNvPr id="43" name="Rectangle 42">
            <a:extLst>
              <a:ext uri="{FF2B5EF4-FFF2-40B4-BE49-F238E27FC236}">
                <a16:creationId xmlns:a16="http://schemas.microsoft.com/office/drawing/2014/main" id="{1977F854-B631-41D0-8190-153D20F4B576}"/>
              </a:ext>
            </a:extLst>
          </p:cNvPr>
          <p:cNvSpPr/>
          <p:nvPr/>
        </p:nvSpPr>
        <p:spPr>
          <a:xfrm>
            <a:off x="457200" y="406400"/>
            <a:ext cx="63500" cy="5080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45" name="Text 38">
            <a:extLst>
              <a:ext uri="{FF2B5EF4-FFF2-40B4-BE49-F238E27FC236}">
                <a16:creationId xmlns:a16="http://schemas.microsoft.com/office/drawing/2014/main" id="{B1969D79-37DD-74FE-DC7B-577704CEA6BC}"/>
              </a:ext>
            </a:extLst>
          </p:cNvPr>
          <p:cNvSpPr/>
          <p:nvPr/>
        </p:nvSpPr>
        <p:spPr>
          <a:xfrm>
            <a:off x="748639" y="5191919"/>
            <a:ext cx="1127054" cy="611005"/>
          </a:xfrm>
          <a:prstGeom prst="rect">
            <a:avLst/>
          </a:prstGeom>
          <a:noFill/>
          <a:ln/>
        </p:spPr>
        <p:txBody>
          <a:bodyPr wrap="square" lIns="0" tIns="0" rIns="0" bIns="0" rtlCol="0" anchor="ctr"/>
          <a:lstStyle/>
          <a:p>
            <a:pPr marL="0" indent="0" algn="r">
              <a:buNone/>
            </a:pPr>
            <a:r>
              <a:rPr lang="en-US" sz="1400" i="1" dirty="0">
                <a:solidFill>
                  <a:srgbClr val="536273"/>
                </a:solidFill>
                <a:latin typeface="Aptos"/>
                <a:cs typeface="Arial" pitchFamily="34" charset="-120"/>
              </a:rPr>
              <a:t>John 19:31.</a:t>
            </a:r>
            <a:endParaRPr lang="en-US" sz="1400" i="1" dirty="0">
              <a:solidFill>
                <a:srgbClr val="536273"/>
              </a:solidFill>
              <a:latin typeface="Aptos"/>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7692135A-8563-4CF4-991B-352DE2B30D58}"/>
              </a:ext>
            </a:extLst>
          </p:cNvPr>
          <p:cNvSpPr/>
          <p:nvPr/>
        </p:nvSpPr>
        <p:spPr>
          <a:xfrm>
            <a:off x="0" y="0"/>
            <a:ext cx="12192000" cy="762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594360" y="411480"/>
            <a:ext cx="10972800" cy="502920"/>
          </a:xfrm>
          <a:prstGeom prst="rect">
            <a:avLst/>
          </a:prstGeom>
          <a:noFill/>
          <a:ln/>
        </p:spPr>
        <p:txBody>
          <a:bodyPr wrap="square" lIns="0" tIns="0" rIns="0" bIns="0" rtlCol="0" anchor="ctr"/>
          <a:lstStyle/>
          <a:p>
            <a:pPr marL="0" indent="0">
              <a:buNone/>
            </a:pPr>
            <a:r>
              <a:rPr lang="en-US" sz="2400" b="1" dirty="0">
                <a:solidFill>
                  <a:srgbClr val="0B2F5B"/>
                </a:solidFill>
                <a:latin typeface="Aptos"/>
                <a:ea typeface="Arial" pitchFamily="34" charset="-122"/>
                <a:cs typeface="Arial" pitchFamily="34" charset="-120"/>
              </a:rPr>
              <a:t>6. John’s wording allows for a high Sabbath and the weekly Sabbath</a:t>
            </a:r>
            <a:endParaRPr lang="en-US" sz="2400" b="1" dirty="0">
              <a:solidFill>
                <a:srgbClr val="0B2F5B"/>
              </a:solidFill>
              <a:latin typeface="Aptos"/>
            </a:endParaRPr>
          </a:p>
        </p:txBody>
      </p:sp>
      <p:sp>
        <p:nvSpPr>
          <p:cNvPr id="3" name="Text 1"/>
          <p:cNvSpPr/>
          <p:nvPr/>
        </p:nvSpPr>
        <p:spPr>
          <a:xfrm>
            <a:off x="621792" y="932688"/>
            <a:ext cx="10789920" cy="384048"/>
          </a:xfrm>
          <a:prstGeom prst="rect">
            <a:avLst/>
          </a:prstGeom>
          <a:noFill/>
          <a:ln/>
        </p:spPr>
        <p:txBody>
          <a:bodyPr wrap="square" lIns="0" tIns="0" rIns="0" bIns="0" rtlCol="0" anchor="ctr"/>
          <a:lstStyle/>
          <a:p>
            <a:pPr marL="0" indent="0">
              <a:buNone/>
            </a:pPr>
            <a:r>
              <a:rPr lang="en-US" sz="1400" dirty="0">
                <a:solidFill>
                  <a:srgbClr val="536273"/>
                </a:solidFill>
                <a:latin typeface="Aptos"/>
                <a:ea typeface="Arial" pitchFamily="34" charset="-122"/>
                <a:cs typeface="Arial" pitchFamily="34" charset="-120"/>
              </a:rPr>
              <a:t>John distinguishes the festival “high day” from the seventh-day Sabbath.</a:t>
            </a:r>
            <a:endParaRPr lang="en-US" sz="1400" dirty="0">
              <a:solidFill>
                <a:srgbClr val="536273"/>
              </a:solidFill>
              <a:latin typeface="Aptos"/>
            </a:endParaRPr>
          </a:p>
        </p:txBody>
      </p:sp>
      <p:sp>
        <p:nvSpPr>
          <p:cNvPr id="4" name="Shape 2"/>
          <p:cNvSpPr/>
          <p:nvPr/>
        </p:nvSpPr>
        <p:spPr>
          <a:xfrm>
            <a:off x="594360" y="1627870"/>
            <a:ext cx="1874520" cy="1417320"/>
          </a:xfrm>
          <a:prstGeom prst="roundRect">
            <a:avLst>
              <a:gd name="adj" fmla="val 3226"/>
            </a:avLst>
          </a:prstGeom>
          <a:solidFill>
            <a:srgbClr val="E8F0E8"/>
          </a:solidFill>
          <a:ln w="12700">
            <a:solidFill>
              <a:srgbClr val="0B2F5B"/>
            </a:solidFill>
            <a:prstDash val="solid"/>
          </a:ln>
        </p:spPr>
        <p:txBody>
          <a:bodyPr/>
          <a:lstStyle/>
          <a:p>
            <a:endParaRPr lang="en-US"/>
          </a:p>
        </p:txBody>
      </p:sp>
      <p:sp>
        <p:nvSpPr>
          <p:cNvPr id="5" name="Text 3"/>
          <p:cNvSpPr/>
          <p:nvPr/>
        </p:nvSpPr>
        <p:spPr>
          <a:xfrm>
            <a:off x="685800" y="1765030"/>
            <a:ext cx="1691640" cy="274320"/>
          </a:xfrm>
          <a:prstGeom prst="rect">
            <a:avLst/>
          </a:prstGeom>
          <a:noFill/>
          <a:ln/>
        </p:spPr>
        <p:txBody>
          <a:bodyPr wrap="square" lIns="0" tIns="0" rIns="0" bIns="0" rtlCol="0" anchor="ctr"/>
          <a:lstStyle/>
          <a:p>
            <a:pPr marL="0" indent="0" algn="ctr">
              <a:buNone/>
            </a:pPr>
            <a:r>
              <a:rPr lang="en-US" sz="1300" b="1" dirty="0">
                <a:solidFill>
                  <a:srgbClr val="16365C"/>
                </a:solidFill>
              </a:rPr>
              <a:t>WED evening → THU</a:t>
            </a:r>
            <a:endParaRPr lang="en-US" sz="1300" dirty="0"/>
          </a:p>
        </p:txBody>
      </p:sp>
      <p:sp>
        <p:nvSpPr>
          <p:cNvPr id="6" name="Text 4"/>
          <p:cNvSpPr/>
          <p:nvPr/>
        </p:nvSpPr>
        <p:spPr>
          <a:xfrm>
            <a:off x="704088" y="2158222"/>
            <a:ext cx="1655064" cy="585216"/>
          </a:xfrm>
          <a:prstGeom prst="rect">
            <a:avLst/>
          </a:prstGeom>
          <a:noFill/>
          <a:ln/>
        </p:spPr>
        <p:txBody>
          <a:bodyPr wrap="square" lIns="0" tIns="0" rIns="0" bIns="0" rtlCol="0" anchor="ctr"/>
          <a:lstStyle/>
          <a:p>
            <a:pPr marL="0" indent="0" algn="ctr">
              <a:buNone/>
            </a:pPr>
            <a:r>
              <a:rPr lang="en-US" sz="1550" b="1" dirty="0">
                <a:solidFill>
                  <a:srgbClr val="000000"/>
                </a:solidFill>
              </a:rPr>
              <a:t>High Sabbath / high day</a:t>
            </a:r>
            <a:endParaRPr lang="en-US" sz="1550" dirty="0"/>
          </a:p>
        </p:txBody>
      </p:sp>
      <p:sp>
        <p:nvSpPr>
          <p:cNvPr id="7" name="Text 5"/>
          <p:cNvSpPr/>
          <p:nvPr/>
        </p:nvSpPr>
        <p:spPr>
          <a:xfrm>
            <a:off x="2496312" y="2139934"/>
            <a:ext cx="365760" cy="365760"/>
          </a:xfrm>
          <a:prstGeom prst="rect">
            <a:avLst/>
          </a:prstGeom>
          <a:noFill/>
          <a:ln/>
        </p:spPr>
        <p:txBody>
          <a:bodyPr wrap="square" lIns="0" tIns="0" rIns="0" bIns="0" rtlCol="0" anchor="ctr"/>
          <a:lstStyle/>
          <a:p>
            <a:pPr marL="0" indent="0" algn="ctr">
              <a:buNone/>
            </a:pPr>
            <a:r>
              <a:rPr lang="en-US" b="1" dirty="0">
                <a:solidFill>
                  <a:srgbClr val="C58A32"/>
                </a:solidFill>
                <a:latin typeface="Aptos"/>
              </a:rPr>
              <a:t>→</a:t>
            </a:r>
          </a:p>
        </p:txBody>
      </p:sp>
      <p:sp>
        <p:nvSpPr>
          <p:cNvPr id="8" name="Shape 6"/>
          <p:cNvSpPr/>
          <p:nvPr/>
        </p:nvSpPr>
        <p:spPr>
          <a:xfrm>
            <a:off x="2880360" y="1627870"/>
            <a:ext cx="1874520" cy="1417320"/>
          </a:xfrm>
          <a:prstGeom prst="roundRect">
            <a:avLst>
              <a:gd name="adj" fmla="val 3226"/>
            </a:avLst>
          </a:prstGeom>
          <a:solidFill>
            <a:srgbClr val="F2F5F8"/>
          </a:solidFill>
          <a:ln w="12700">
            <a:solidFill>
              <a:srgbClr val="0B2F5B"/>
            </a:solidFill>
            <a:prstDash val="solid"/>
          </a:ln>
        </p:spPr>
        <p:txBody>
          <a:bodyPr/>
          <a:lstStyle/>
          <a:p>
            <a:endParaRPr lang="en-US"/>
          </a:p>
        </p:txBody>
      </p:sp>
      <p:sp>
        <p:nvSpPr>
          <p:cNvPr id="9" name="Text 7"/>
          <p:cNvSpPr/>
          <p:nvPr/>
        </p:nvSpPr>
        <p:spPr>
          <a:xfrm>
            <a:off x="2971800" y="1765030"/>
            <a:ext cx="1691640" cy="274320"/>
          </a:xfrm>
          <a:prstGeom prst="rect">
            <a:avLst/>
          </a:prstGeom>
          <a:noFill/>
          <a:ln/>
        </p:spPr>
        <p:txBody>
          <a:bodyPr wrap="square" lIns="0" tIns="0" rIns="0" bIns="0" rtlCol="0" anchor="ctr"/>
          <a:lstStyle/>
          <a:p>
            <a:pPr marL="0" indent="0" algn="ctr">
              <a:buNone/>
            </a:pPr>
            <a:r>
              <a:rPr lang="en-US" sz="1300" b="1" dirty="0">
                <a:solidFill>
                  <a:srgbClr val="16365C"/>
                </a:solidFill>
              </a:rPr>
              <a:t>FRI</a:t>
            </a:r>
            <a:endParaRPr lang="en-US" sz="1300" dirty="0"/>
          </a:p>
        </p:txBody>
      </p:sp>
      <p:sp>
        <p:nvSpPr>
          <p:cNvPr id="10" name="Text 8"/>
          <p:cNvSpPr/>
          <p:nvPr/>
        </p:nvSpPr>
        <p:spPr>
          <a:xfrm>
            <a:off x="2990088" y="2158222"/>
            <a:ext cx="1655064" cy="585216"/>
          </a:xfrm>
          <a:prstGeom prst="rect">
            <a:avLst/>
          </a:prstGeom>
          <a:noFill/>
          <a:ln/>
        </p:spPr>
        <p:txBody>
          <a:bodyPr wrap="square" lIns="0" tIns="0" rIns="0" bIns="0" rtlCol="0" anchor="ctr"/>
          <a:lstStyle/>
          <a:p>
            <a:pPr marL="0" indent="0" algn="ctr">
              <a:buNone/>
            </a:pPr>
            <a:r>
              <a:rPr lang="en-US" sz="1550" b="1" dirty="0">
                <a:solidFill>
                  <a:srgbClr val="000000"/>
                </a:solidFill>
              </a:rPr>
              <a:t>Work day</a:t>
            </a:r>
            <a:endParaRPr lang="en-US" sz="1550" dirty="0"/>
          </a:p>
        </p:txBody>
      </p:sp>
      <p:sp>
        <p:nvSpPr>
          <p:cNvPr id="11" name="Text 9"/>
          <p:cNvSpPr/>
          <p:nvPr/>
        </p:nvSpPr>
        <p:spPr>
          <a:xfrm>
            <a:off x="4782312" y="2139934"/>
            <a:ext cx="365760" cy="365760"/>
          </a:xfrm>
          <a:prstGeom prst="rect">
            <a:avLst/>
          </a:prstGeom>
          <a:noFill/>
          <a:ln/>
        </p:spPr>
        <p:txBody>
          <a:bodyPr wrap="square" lIns="0" tIns="0" rIns="0" bIns="0" rtlCol="0" anchor="ctr"/>
          <a:lstStyle/>
          <a:p>
            <a:pPr marL="0" indent="0" algn="ctr">
              <a:buNone/>
            </a:pPr>
            <a:r>
              <a:rPr lang="en-US" b="1" dirty="0">
                <a:solidFill>
                  <a:srgbClr val="C58A32"/>
                </a:solidFill>
                <a:latin typeface="Aptos"/>
              </a:rPr>
              <a:t>→</a:t>
            </a:r>
          </a:p>
        </p:txBody>
      </p:sp>
      <p:sp>
        <p:nvSpPr>
          <p:cNvPr id="12" name="Shape 10"/>
          <p:cNvSpPr/>
          <p:nvPr/>
        </p:nvSpPr>
        <p:spPr>
          <a:xfrm>
            <a:off x="5166360" y="1627870"/>
            <a:ext cx="1874520" cy="1417320"/>
          </a:xfrm>
          <a:prstGeom prst="roundRect">
            <a:avLst>
              <a:gd name="adj" fmla="val 3226"/>
            </a:avLst>
          </a:prstGeom>
          <a:solidFill>
            <a:srgbClr val="FFF0C8"/>
          </a:solidFill>
          <a:ln w="12700">
            <a:solidFill>
              <a:srgbClr val="0B2F5B"/>
            </a:solidFill>
            <a:prstDash val="solid"/>
          </a:ln>
        </p:spPr>
        <p:txBody>
          <a:bodyPr/>
          <a:lstStyle/>
          <a:p>
            <a:endParaRPr lang="en-US"/>
          </a:p>
        </p:txBody>
      </p:sp>
      <p:sp>
        <p:nvSpPr>
          <p:cNvPr id="13" name="Text 11"/>
          <p:cNvSpPr/>
          <p:nvPr/>
        </p:nvSpPr>
        <p:spPr>
          <a:xfrm>
            <a:off x="5257800" y="1765030"/>
            <a:ext cx="1691640" cy="274320"/>
          </a:xfrm>
          <a:prstGeom prst="rect">
            <a:avLst/>
          </a:prstGeom>
          <a:noFill/>
          <a:ln/>
        </p:spPr>
        <p:txBody>
          <a:bodyPr wrap="square" lIns="0" tIns="0" rIns="0" bIns="0" rtlCol="0" anchor="ctr"/>
          <a:lstStyle/>
          <a:p>
            <a:pPr marL="0" indent="0" algn="ctr">
              <a:buNone/>
            </a:pPr>
            <a:r>
              <a:rPr lang="en-US" sz="1300" b="1" dirty="0">
                <a:solidFill>
                  <a:srgbClr val="16365C"/>
                </a:solidFill>
              </a:rPr>
              <a:t>FRI</a:t>
            </a:r>
            <a:endParaRPr lang="en-US" sz="1300" dirty="0"/>
          </a:p>
        </p:txBody>
      </p:sp>
      <p:sp>
        <p:nvSpPr>
          <p:cNvPr id="14" name="Text 12"/>
          <p:cNvSpPr/>
          <p:nvPr/>
        </p:nvSpPr>
        <p:spPr>
          <a:xfrm>
            <a:off x="5276088" y="2158222"/>
            <a:ext cx="1655064" cy="585216"/>
          </a:xfrm>
          <a:prstGeom prst="rect">
            <a:avLst/>
          </a:prstGeom>
          <a:noFill/>
          <a:ln/>
        </p:spPr>
        <p:txBody>
          <a:bodyPr wrap="square" lIns="0" tIns="0" rIns="0" bIns="0" rtlCol="0" anchor="ctr"/>
          <a:lstStyle/>
          <a:p>
            <a:pPr marL="0" indent="0" algn="ctr">
              <a:buNone/>
            </a:pPr>
            <a:r>
              <a:rPr lang="en-US" sz="1550" b="1" dirty="0">
                <a:solidFill>
                  <a:srgbClr val="000000"/>
                </a:solidFill>
              </a:rPr>
              <a:t>Buy / prepare spices</a:t>
            </a:r>
            <a:endParaRPr lang="en-US" sz="1550" dirty="0"/>
          </a:p>
        </p:txBody>
      </p:sp>
      <p:sp>
        <p:nvSpPr>
          <p:cNvPr id="15" name="Text 13"/>
          <p:cNvSpPr/>
          <p:nvPr/>
        </p:nvSpPr>
        <p:spPr>
          <a:xfrm>
            <a:off x="7068312" y="2139934"/>
            <a:ext cx="365760" cy="365760"/>
          </a:xfrm>
          <a:prstGeom prst="rect">
            <a:avLst/>
          </a:prstGeom>
          <a:noFill/>
          <a:ln/>
        </p:spPr>
        <p:txBody>
          <a:bodyPr wrap="square" lIns="0" tIns="0" rIns="0" bIns="0" rtlCol="0" anchor="ctr"/>
          <a:lstStyle/>
          <a:p>
            <a:pPr marL="0" indent="0" algn="ctr">
              <a:buNone/>
            </a:pPr>
            <a:r>
              <a:rPr lang="en-US" b="1" dirty="0">
                <a:solidFill>
                  <a:srgbClr val="C58A32"/>
                </a:solidFill>
                <a:latin typeface="Aptos"/>
              </a:rPr>
              <a:t>→</a:t>
            </a:r>
          </a:p>
        </p:txBody>
      </p:sp>
      <p:sp>
        <p:nvSpPr>
          <p:cNvPr id="16" name="Shape 14"/>
          <p:cNvSpPr/>
          <p:nvPr/>
        </p:nvSpPr>
        <p:spPr>
          <a:xfrm>
            <a:off x="7452360" y="1627870"/>
            <a:ext cx="1874520" cy="1417320"/>
          </a:xfrm>
          <a:prstGeom prst="roundRect">
            <a:avLst>
              <a:gd name="adj" fmla="val 3226"/>
            </a:avLst>
          </a:prstGeom>
          <a:solidFill>
            <a:srgbClr val="D9E3F1"/>
          </a:solidFill>
          <a:ln w="12700">
            <a:solidFill>
              <a:srgbClr val="0B2F5B"/>
            </a:solidFill>
            <a:prstDash val="solid"/>
          </a:ln>
        </p:spPr>
        <p:txBody>
          <a:bodyPr/>
          <a:lstStyle/>
          <a:p>
            <a:endParaRPr lang="en-US"/>
          </a:p>
        </p:txBody>
      </p:sp>
      <p:sp>
        <p:nvSpPr>
          <p:cNvPr id="17" name="Text 15"/>
          <p:cNvSpPr/>
          <p:nvPr/>
        </p:nvSpPr>
        <p:spPr>
          <a:xfrm>
            <a:off x="7543800" y="1765030"/>
            <a:ext cx="1691640" cy="274320"/>
          </a:xfrm>
          <a:prstGeom prst="rect">
            <a:avLst/>
          </a:prstGeom>
          <a:noFill/>
          <a:ln/>
        </p:spPr>
        <p:txBody>
          <a:bodyPr wrap="square" lIns="0" tIns="0" rIns="0" bIns="0" rtlCol="0" anchor="ctr"/>
          <a:lstStyle/>
          <a:p>
            <a:pPr marL="0" indent="0" algn="ctr">
              <a:buNone/>
            </a:pPr>
            <a:r>
              <a:rPr lang="en-US" sz="1300" b="1" dirty="0">
                <a:solidFill>
                  <a:srgbClr val="16365C"/>
                </a:solidFill>
              </a:rPr>
              <a:t>FRI evening → SAT</a:t>
            </a:r>
            <a:endParaRPr lang="en-US" sz="1300" dirty="0"/>
          </a:p>
        </p:txBody>
      </p:sp>
      <p:sp>
        <p:nvSpPr>
          <p:cNvPr id="18" name="Text 16"/>
          <p:cNvSpPr/>
          <p:nvPr/>
        </p:nvSpPr>
        <p:spPr>
          <a:xfrm>
            <a:off x="7562088" y="2158222"/>
            <a:ext cx="1655064" cy="585216"/>
          </a:xfrm>
          <a:prstGeom prst="rect">
            <a:avLst/>
          </a:prstGeom>
          <a:noFill/>
          <a:ln/>
        </p:spPr>
        <p:txBody>
          <a:bodyPr wrap="square" lIns="0" tIns="0" rIns="0" bIns="0" rtlCol="0" anchor="ctr"/>
          <a:lstStyle/>
          <a:p>
            <a:pPr marL="0" indent="0" algn="ctr">
              <a:buNone/>
            </a:pPr>
            <a:r>
              <a:rPr lang="en-US" sz="1550" b="1" dirty="0">
                <a:solidFill>
                  <a:srgbClr val="000000"/>
                </a:solidFill>
              </a:rPr>
              <a:t>Weekly Sabbath</a:t>
            </a:r>
            <a:endParaRPr lang="en-US" sz="1550" dirty="0"/>
          </a:p>
        </p:txBody>
      </p:sp>
      <p:sp>
        <p:nvSpPr>
          <p:cNvPr id="19" name="Text 17"/>
          <p:cNvSpPr/>
          <p:nvPr/>
        </p:nvSpPr>
        <p:spPr>
          <a:xfrm>
            <a:off x="9354312" y="2139934"/>
            <a:ext cx="365760" cy="365760"/>
          </a:xfrm>
          <a:prstGeom prst="rect">
            <a:avLst/>
          </a:prstGeom>
          <a:noFill/>
          <a:ln/>
        </p:spPr>
        <p:txBody>
          <a:bodyPr wrap="square" lIns="0" tIns="0" rIns="0" bIns="0" rtlCol="0" anchor="ctr"/>
          <a:lstStyle/>
          <a:p>
            <a:pPr marL="0" indent="0" algn="ctr">
              <a:buNone/>
            </a:pPr>
            <a:r>
              <a:rPr lang="en-US" b="1" dirty="0">
                <a:solidFill>
                  <a:srgbClr val="C58A32"/>
                </a:solidFill>
                <a:latin typeface="Aptos"/>
              </a:rPr>
              <a:t>→</a:t>
            </a:r>
          </a:p>
        </p:txBody>
      </p:sp>
      <p:sp>
        <p:nvSpPr>
          <p:cNvPr id="20" name="Shape 18"/>
          <p:cNvSpPr/>
          <p:nvPr/>
        </p:nvSpPr>
        <p:spPr>
          <a:xfrm>
            <a:off x="9738360" y="1627870"/>
            <a:ext cx="1874520" cy="1417320"/>
          </a:xfrm>
          <a:prstGeom prst="roundRect">
            <a:avLst>
              <a:gd name="adj" fmla="val 3226"/>
            </a:avLst>
          </a:prstGeom>
          <a:solidFill>
            <a:srgbClr val="F2F5F8"/>
          </a:solidFill>
          <a:ln w="12700">
            <a:solidFill>
              <a:srgbClr val="0B2F5B"/>
            </a:solidFill>
            <a:prstDash val="solid"/>
          </a:ln>
        </p:spPr>
        <p:txBody>
          <a:bodyPr/>
          <a:lstStyle/>
          <a:p>
            <a:endParaRPr lang="en-US"/>
          </a:p>
        </p:txBody>
      </p:sp>
      <p:sp>
        <p:nvSpPr>
          <p:cNvPr id="21" name="Text 19"/>
          <p:cNvSpPr/>
          <p:nvPr/>
        </p:nvSpPr>
        <p:spPr>
          <a:xfrm>
            <a:off x="9829800" y="1765030"/>
            <a:ext cx="1691640" cy="274320"/>
          </a:xfrm>
          <a:prstGeom prst="rect">
            <a:avLst/>
          </a:prstGeom>
          <a:noFill/>
          <a:ln/>
        </p:spPr>
        <p:txBody>
          <a:bodyPr wrap="square" lIns="0" tIns="0" rIns="0" bIns="0" rtlCol="0" anchor="ctr"/>
          <a:lstStyle/>
          <a:p>
            <a:pPr marL="0" indent="0" algn="ctr">
              <a:buNone/>
            </a:pPr>
            <a:r>
              <a:rPr lang="en-US" sz="1300" b="1" dirty="0">
                <a:solidFill>
                  <a:srgbClr val="16365C"/>
                </a:solidFill>
              </a:rPr>
              <a:t>SUN early</a:t>
            </a:r>
            <a:endParaRPr lang="en-US" sz="1300" dirty="0"/>
          </a:p>
        </p:txBody>
      </p:sp>
      <p:sp>
        <p:nvSpPr>
          <p:cNvPr id="22" name="Text 20"/>
          <p:cNvSpPr/>
          <p:nvPr/>
        </p:nvSpPr>
        <p:spPr>
          <a:xfrm>
            <a:off x="9848088" y="2158222"/>
            <a:ext cx="1655064" cy="585216"/>
          </a:xfrm>
          <a:prstGeom prst="rect">
            <a:avLst/>
          </a:prstGeom>
          <a:noFill/>
          <a:ln/>
        </p:spPr>
        <p:txBody>
          <a:bodyPr wrap="square" lIns="0" tIns="0" rIns="0" bIns="0" rtlCol="0" anchor="ctr"/>
          <a:lstStyle/>
          <a:p>
            <a:pPr marL="0" indent="0" algn="ctr">
              <a:buNone/>
            </a:pPr>
            <a:r>
              <a:rPr lang="en-US" sz="1550" b="1" dirty="0">
                <a:solidFill>
                  <a:srgbClr val="000000"/>
                </a:solidFill>
              </a:rPr>
              <a:t>Tomb found empty</a:t>
            </a:r>
            <a:endParaRPr lang="en-US" sz="1550" dirty="0"/>
          </a:p>
        </p:txBody>
      </p:sp>
      <p:sp>
        <p:nvSpPr>
          <p:cNvPr id="23" name="Shape 21"/>
          <p:cNvSpPr/>
          <p:nvPr/>
        </p:nvSpPr>
        <p:spPr>
          <a:xfrm>
            <a:off x="1143000" y="4222123"/>
            <a:ext cx="4800600" cy="1261872"/>
          </a:xfrm>
          <a:prstGeom prst="roundRect">
            <a:avLst>
              <a:gd name="adj" fmla="val 6667"/>
            </a:avLst>
          </a:prstGeom>
          <a:solidFill>
            <a:srgbClr val="F2F5F8"/>
          </a:solidFill>
          <a:ln w="15875">
            <a:solidFill>
              <a:srgbClr val="C58A32"/>
            </a:solidFill>
            <a:prstDash val="solid"/>
          </a:ln>
        </p:spPr>
        <p:txBody>
          <a:bodyPr/>
          <a:lstStyle/>
          <a:p>
            <a:endParaRPr lang="en-US"/>
          </a:p>
        </p:txBody>
      </p:sp>
      <p:sp>
        <p:nvSpPr>
          <p:cNvPr id="24" name="Text 22"/>
          <p:cNvSpPr/>
          <p:nvPr/>
        </p:nvSpPr>
        <p:spPr>
          <a:xfrm>
            <a:off x="1325880" y="4301298"/>
            <a:ext cx="4434840" cy="274320"/>
          </a:xfrm>
          <a:prstGeom prst="rect">
            <a:avLst/>
          </a:prstGeom>
          <a:noFill/>
          <a:ln/>
        </p:spPr>
        <p:txBody>
          <a:bodyPr wrap="square" lIns="0" tIns="0" rIns="0" bIns="0" rtlCol="0" anchor="ctr"/>
          <a:lstStyle/>
          <a:p>
            <a:pPr marL="0" indent="0">
              <a:buNone/>
            </a:pPr>
            <a:r>
              <a:rPr lang="en-US" sz="1600" b="1" dirty="0">
                <a:solidFill>
                  <a:srgbClr val="0B2F5B"/>
                </a:solidFill>
                <a:latin typeface="Aptos"/>
              </a:rPr>
              <a:t>Luke 23:56</a:t>
            </a:r>
          </a:p>
        </p:txBody>
      </p:sp>
      <p:sp>
        <p:nvSpPr>
          <p:cNvPr id="25" name="Text 23"/>
          <p:cNvSpPr/>
          <p:nvPr/>
        </p:nvSpPr>
        <p:spPr>
          <a:xfrm>
            <a:off x="1325880" y="4706755"/>
            <a:ext cx="4434840" cy="502920"/>
          </a:xfrm>
          <a:prstGeom prst="rect">
            <a:avLst/>
          </a:prstGeom>
          <a:noFill/>
          <a:ln/>
        </p:spPr>
        <p:txBody>
          <a:bodyPr wrap="square" lIns="254" tIns="254" rIns="254" bIns="254" rtlCol="0" anchor="ctr"/>
          <a:lstStyle/>
          <a:p>
            <a:pPr marL="0" indent="0">
              <a:buNone/>
            </a:pPr>
            <a:r>
              <a:rPr lang="en-US" sz="1400" dirty="0">
                <a:solidFill>
                  <a:srgbClr val="111111"/>
                </a:solidFill>
              </a:rPr>
              <a:t>The women prepared spices and then “rested the sabbath day according to the commandment.”</a:t>
            </a:r>
            <a:endParaRPr lang="en-US" sz="1400" dirty="0"/>
          </a:p>
        </p:txBody>
      </p:sp>
      <p:sp>
        <p:nvSpPr>
          <p:cNvPr id="26" name="Shape 24"/>
          <p:cNvSpPr/>
          <p:nvPr/>
        </p:nvSpPr>
        <p:spPr>
          <a:xfrm>
            <a:off x="6236208" y="4222123"/>
            <a:ext cx="4800600" cy="1261872"/>
          </a:xfrm>
          <a:prstGeom prst="roundRect">
            <a:avLst>
              <a:gd name="adj" fmla="val 6667"/>
            </a:avLst>
          </a:prstGeom>
          <a:solidFill>
            <a:srgbClr val="F2F5F8"/>
          </a:solidFill>
          <a:ln w="15875">
            <a:solidFill>
              <a:srgbClr val="C58A32"/>
            </a:solidFill>
            <a:prstDash val="solid"/>
          </a:ln>
        </p:spPr>
        <p:txBody>
          <a:bodyPr/>
          <a:lstStyle/>
          <a:p>
            <a:endParaRPr lang="en-US"/>
          </a:p>
        </p:txBody>
      </p:sp>
      <p:sp>
        <p:nvSpPr>
          <p:cNvPr id="27" name="Text 25"/>
          <p:cNvSpPr/>
          <p:nvPr/>
        </p:nvSpPr>
        <p:spPr>
          <a:xfrm>
            <a:off x="6419088" y="4311155"/>
            <a:ext cx="4434840" cy="274320"/>
          </a:xfrm>
          <a:prstGeom prst="rect">
            <a:avLst/>
          </a:prstGeom>
          <a:noFill/>
          <a:ln/>
        </p:spPr>
        <p:txBody>
          <a:bodyPr wrap="square" lIns="0" tIns="0" rIns="0" bIns="0" rtlCol="0" anchor="ctr"/>
          <a:lstStyle/>
          <a:p>
            <a:pPr marL="0" indent="0">
              <a:buNone/>
            </a:pPr>
            <a:r>
              <a:rPr lang="en-US" sz="1600" b="1" dirty="0">
                <a:solidFill>
                  <a:srgbClr val="0B2F5B"/>
                </a:solidFill>
                <a:latin typeface="Aptos"/>
              </a:rPr>
              <a:t>Mark 16:1</a:t>
            </a:r>
          </a:p>
        </p:txBody>
      </p:sp>
      <p:sp>
        <p:nvSpPr>
          <p:cNvPr id="28" name="Text 26"/>
          <p:cNvSpPr/>
          <p:nvPr/>
        </p:nvSpPr>
        <p:spPr>
          <a:xfrm>
            <a:off x="6419087" y="4706755"/>
            <a:ext cx="4535665" cy="629248"/>
          </a:xfrm>
          <a:prstGeom prst="rect">
            <a:avLst/>
          </a:prstGeom>
          <a:noFill/>
          <a:ln/>
        </p:spPr>
        <p:txBody>
          <a:bodyPr wrap="square" lIns="254" tIns="254" rIns="254" bIns="254" rtlCol="0" anchor="ctr"/>
          <a:lstStyle/>
          <a:p>
            <a:pPr marL="0" indent="0">
              <a:buNone/>
            </a:pPr>
            <a:r>
              <a:rPr lang="en-US" sz="1400" dirty="0">
                <a:solidFill>
                  <a:srgbClr val="111111"/>
                </a:solidFill>
              </a:rPr>
              <a:t>“When the sabbath was past,” the women bought spices. This chronology places Friday as the work period between the high Sabbath and the weekly Sabbath.</a:t>
            </a:r>
            <a:endParaRPr lang="en-US" sz="1400" dirty="0"/>
          </a:p>
        </p:txBody>
      </p:sp>
      <p:sp>
        <p:nvSpPr>
          <p:cNvPr id="29" name="Text 27"/>
          <p:cNvSpPr/>
          <p:nvPr/>
        </p:nvSpPr>
        <p:spPr>
          <a:xfrm>
            <a:off x="658368" y="5935418"/>
            <a:ext cx="10789920" cy="201168"/>
          </a:xfrm>
          <a:prstGeom prst="rect">
            <a:avLst/>
          </a:prstGeom>
          <a:noFill/>
          <a:ln/>
        </p:spPr>
        <p:txBody>
          <a:bodyPr wrap="square" lIns="0" tIns="0" rIns="0" bIns="0" rtlCol="0" anchor="ctr"/>
          <a:lstStyle/>
          <a:p>
            <a:pPr marL="0" indent="0">
              <a:buNone/>
            </a:pPr>
            <a:r>
              <a:rPr lang="en-US" sz="1400" i="1" dirty="0">
                <a:solidFill>
                  <a:srgbClr val="536273"/>
                </a:solidFill>
                <a:latin typeface="Aptos"/>
                <a:ea typeface="Arial" pitchFamily="34" charset="-122"/>
                <a:cs typeface="Arial" pitchFamily="34" charset="-120"/>
              </a:rPr>
              <a:t>John 19:31 calls the approaching Sabbath “an high day.” See also Leviticus 23:6–7.</a:t>
            </a:r>
            <a:endParaRPr lang="en-US" sz="1400" i="1" dirty="0">
              <a:solidFill>
                <a:srgbClr val="536273"/>
              </a:solidFill>
              <a:latin typeface="Aptos"/>
            </a:endParaRPr>
          </a:p>
        </p:txBody>
      </p:sp>
      <p:sp>
        <p:nvSpPr>
          <p:cNvPr id="30" name="Slide Number Placeholder 0"/>
          <p:cNvSpPr>
            <a:spLocks noGrp="1"/>
          </p:cNvSpPr>
          <p:nvPr>
            <p:ph type="sldNum" sz="quarter" idx="4294967295"/>
          </p:nvPr>
        </p:nvSpPr>
        <p:spPr>
          <a:xfrm>
            <a:off x="11557000" y="6502400"/>
            <a:ext cx="381000" cy="228600"/>
          </a:xfrm>
          <a:prstGeom prst="rect">
            <a:avLst/>
          </a:prstGeom>
          <a:extLst>
            <a:ext uri="{C572A759-6A51-4108-AA02-DFA0A04FC94B}">
              <ma14:wrappingTextBoxFlag xmlns="" xmlns:ma14="http://schemas.microsoft.com/office/mac/drawingml/2011/main" val="0"/>
            </a:ext>
          </a:extLst>
        </p:spPr>
        <p:txBody>
          <a:bodyPr wrap="none"/>
          <a:lstStyle>
            <a:lvl1pPr>
              <a:defRPr sz="850">
                <a:solidFill>
                  <a:srgbClr val="777777"/>
                </a:solidFill>
                <a:latin typeface="Arial"/>
                <a:ea typeface="Arial"/>
                <a:cs typeface="Arial"/>
              </a:defRPr>
            </a:lvl1pPr>
          </a:lstStyle>
          <a:p>
            <a:pPr algn="l"/>
            <a:fld id="{F7021451-1387-4CA6-816F-3879F97B5CBC}" type="slidenum">
              <a:rPr lang="en-US" sz="900">
                <a:solidFill>
                  <a:srgbClr val="536273"/>
                </a:solidFill>
                <a:latin typeface="Aptos"/>
              </a:rPr>
              <a:t>7</a:t>
            </a:fld>
            <a:endParaRPr lang="en-US" sz="900">
              <a:solidFill>
                <a:srgbClr val="536273"/>
              </a:solidFill>
              <a:latin typeface="Aptos"/>
            </a:endParaRPr>
          </a:p>
        </p:txBody>
      </p:sp>
      <p:sp>
        <p:nvSpPr>
          <p:cNvPr id="32" name="Text 1">
            <a:extLst>
              <a:ext uri="{FF2B5EF4-FFF2-40B4-BE49-F238E27FC236}">
                <a16:creationId xmlns:a16="http://schemas.microsoft.com/office/drawing/2014/main" id="{66EB1C56-FC62-CA11-15FD-37F86E73443A}"/>
              </a:ext>
            </a:extLst>
          </p:cNvPr>
          <p:cNvSpPr/>
          <p:nvPr/>
        </p:nvSpPr>
        <p:spPr>
          <a:xfrm>
            <a:off x="594361" y="3488193"/>
            <a:ext cx="11274178" cy="384048"/>
          </a:xfrm>
          <a:prstGeom prst="rect">
            <a:avLst/>
          </a:prstGeom>
          <a:noFill/>
          <a:ln/>
        </p:spPr>
        <p:txBody>
          <a:bodyPr wrap="square" lIns="0" tIns="0" rIns="0" bIns="0" rtlCol="0" anchor="ctr"/>
          <a:lstStyle/>
          <a:p>
            <a:pPr marL="0" indent="0">
              <a:lnSpc>
                <a:spcPts val="2000"/>
              </a:lnSpc>
              <a:spcAft>
                <a:spcPts val="600"/>
              </a:spcAft>
              <a:buNone/>
            </a:pPr>
            <a:r>
              <a:rPr lang="en-US" sz="1600" dirty="0">
                <a:solidFill>
                  <a:srgbClr val="536273"/>
                </a:solidFill>
                <a:latin typeface="Aptos"/>
                <a:ea typeface="Arial" pitchFamily="34" charset="-122"/>
                <a:cs typeface="Arial" pitchFamily="34" charset="-120"/>
              </a:rPr>
              <a:t>Luke 23:56 and Mark 16:1 point to </a:t>
            </a:r>
            <a:r>
              <a:rPr lang="en-US" sz="1600" b="1" u="sng" dirty="0">
                <a:solidFill>
                  <a:srgbClr val="536273"/>
                </a:solidFill>
                <a:latin typeface="Aptos"/>
                <a:ea typeface="Arial" pitchFamily="34" charset="-122"/>
                <a:cs typeface="Arial" pitchFamily="34" charset="-120"/>
              </a:rPr>
              <a:t>two</a:t>
            </a:r>
            <a:r>
              <a:rPr lang="en-US" sz="1600" dirty="0">
                <a:solidFill>
                  <a:srgbClr val="536273"/>
                </a:solidFill>
                <a:latin typeface="Aptos"/>
                <a:ea typeface="Arial" pitchFamily="34" charset="-122"/>
                <a:cs typeface="Arial" pitchFamily="34" charset="-120"/>
              </a:rPr>
              <a:t> Sabbaths that week: a </a:t>
            </a:r>
            <a:r>
              <a:rPr lang="en-US" sz="1600" b="1" u="sng" dirty="0">
                <a:solidFill>
                  <a:srgbClr val="536273"/>
                </a:solidFill>
                <a:latin typeface="Aptos"/>
                <a:ea typeface="Arial" pitchFamily="34" charset="-122"/>
                <a:cs typeface="Arial" pitchFamily="34" charset="-120"/>
              </a:rPr>
              <a:t>high-day Sabbath </a:t>
            </a:r>
            <a:r>
              <a:rPr lang="en-US" sz="1600" dirty="0">
                <a:solidFill>
                  <a:srgbClr val="536273"/>
                </a:solidFill>
                <a:latin typeface="Aptos"/>
                <a:ea typeface="Arial" pitchFamily="34" charset="-122"/>
                <a:cs typeface="Arial" pitchFamily="34" charset="-120"/>
              </a:rPr>
              <a:t>followed by a </a:t>
            </a:r>
            <a:r>
              <a:rPr lang="en-US" sz="1600" b="1" u="sng" dirty="0">
                <a:solidFill>
                  <a:srgbClr val="536273"/>
                </a:solidFill>
                <a:latin typeface="Aptos"/>
                <a:ea typeface="Arial" pitchFamily="34" charset="-122"/>
                <a:cs typeface="Arial" pitchFamily="34" charset="-120"/>
              </a:rPr>
              <a:t>workday</a:t>
            </a:r>
            <a:r>
              <a:rPr lang="en-US" sz="1600" dirty="0">
                <a:solidFill>
                  <a:srgbClr val="536273"/>
                </a:solidFill>
                <a:latin typeface="Aptos"/>
                <a:ea typeface="Arial" pitchFamily="34" charset="-122"/>
                <a:cs typeface="Arial" pitchFamily="34" charset="-120"/>
              </a:rPr>
              <a:t> for buying and preparing spices, then the </a:t>
            </a:r>
            <a:r>
              <a:rPr lang="en-US" sz="1600" b="1" u="sng" dirty="0">
                <a:solidFill>
                  <a:srgbClr val="536273"/>
                </a:solidFill>
                <a:latin typeface="Aptos"/>
                <a:ea typeface="Arial" pitchFamily="34" charset="-122"/>
                <a:cs typeface="Arial" pitchFamily="34" charset="-120"/>
              </a:rPr>
              <a:t>weekly Sabbath</a:t>
            </a:r>
            <a:r>
              <a:rPr lang="en-US" sz="1600" dirty="0">
                <a:solidFill>
                  <a:srgbClr val="536273"/>
                </a:solidFill>
                <a:latin typeface="Aptos"/>
                <a:ea typeface="Arial" pitchFamily="34" charset="-122"/>
                <a:cs typeface="Arial" pitchFamily="34" charset="-120"/>
              </a:rPr>
              <a:t>—consistent with a Wednesday crucifixion.</a:t>
            </a:r>
            <a:endParaRPr lang="en-US" sz="1600" dirty="0">
              <a:solidFill>
                <a:srgbClr val="536273"/>
              </a:solidFill>
              <a:latin typeface="Aptos"/>
            </a:endParaRPr>
          </a:p>
        </p:txBody>
      </p:sp>
      <p:sp>
        <p:nvSpPr>
          <p:cNvPr id="33" name="Rectangle 32">
            <a:extLst>
              <a:ext uri="{FF2B5EF4-FFF2-40B4-BE49-F238E27FC236}">
                <a16:creationId xmlns:a16="http://schemas.microsoft.com/office/drawing/2014/main" id="{ECF17134-7F7E-46DD-BC94-F8F14C529AC3}"/>
              </a:ext>
            </a:extLst>
          </p:cNvPr>
          <p:cNvSpPr/>
          <p:nvPr/>
        </p:nvSpPr>
        <p:spPr>
          <a:xfrm>
            <a:off x="457200" y="406400"/>
            <a:ext cx="63500" cy="5080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5529AEF-D147-4B90-BB46-DB5D70C353BF}"/>
              </a:ext>
            </a:extLst>
          </p:cNvPr>
          <p:cNvSpPr/>
          <p:nvPr/>
        </p:nvSpPr>
        <p:spPr>
          <a:xfrm>
            <a:off x="0" y="0"/>
            <a:ext cx="12192000" cy="762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594360" y="411480"/>
            <a:ext cx="10972800" cy="502920"/>
          </a:xfrm>
          <a:prstGeom prst="rect">
            <a:avLst/>
          </a:prstGeom>
          <a:noFill/>
          <a:ln/>
        </p:spPr>
        <p:txBody>
          <a:bodyPr wrap="square" lIns="0" tIns="0" rIns="0" bIns="0" rtlCol="0" anchor="ctr"/>
          <a:lstStyle/>
          <a:p>
            <a:pPr marL="0" indent="0">
              <a:buNone/>
            </a:pPr>
            <a:r>
              <a:rPr lang="en-US" sz="2400" b="1" dirty="0">
                <a:solidFill>
                  <a:srgbClr val="0B2F5B"/>
                </a:solidFill>
                <a:latin typeface="Aptos"/>
                <a:ea typeface="Arial" pitchFamily="34" charset="-122"/>
                <a:cs typeface="Arial" pitchFamily="34" charset="-120"/>
              </a:rPr>
              <a:t>7. Christ rises late on the weekly Sabbath</a:t>
            </a:r>
            <a:endParaRPr lang="en-US" sz="2400" b="1" dirty="0">
              <a:solidFill>
                <a:srgbClr val="0B2F5B"/>
              </a:solidFill>
              <a:latin typeface="Aptos"/>
            </a:endParaRPr>
          </a:p>
        </p:txBody>
      </p:sp>
      <p:sp>
        <p:nvSpPr>
          <p:cNvPr id="3" name="Text 1"/>
          <p:cNvSpPr/>
          <p:nvPr/>
        </p:nvSpPr>
        <p:spPr>
          <a:xfrm>
            <a:off x="621792" y="932688"/>
            <a:ext cx="10789920" cy="384048"/>
          </a:xfrm>
          <a:prstGeom prst="rect">
            <a:avLst/>
          </a:prstGeom>
          <a:noFill/>
          <a:ln/>
        </p:spPr>
        <p:txBody>
          <a:bodyPr wrap="square" lIns="0" tIns="0" rIns="0" bIns="0" rtlCol="0" anchor="ctr"/>
          <a:lstStyle/>
          <a:p>
            <a:pPr marL="0" indent="0">
              <a:buNone/>
            </a:pPr>
            <a:r>
              <a:rPr lang="en-US" sz="1400" dirty="0">
                <a:solidFill>
                  <a:srgbClr val="536273"/>
                </a:solidFill>
                <a:latin typeface="Aptos"/>
                <a:ea typeface="Arial" pitchFamily="34" charset="-122"/>
                <a:cs typeface="Arial" pitchFamily="34" charset="-120"/>
              </a:rPr>
              <a:t>The resurrection point is just before 6 PM, while the weekly Sabbath is still in progress.</a:t>
            </a:r>
            <a:endParaRPr lang="en-US" sz="1400" dirty="0">
              <a:solidFill>
                <a:srgbClr val="536273"/>
              </a:solidFill>
              <a:latin typeface="Aptos"/>
            </a:endParaRPr>
          </a:p>
        </p:txBody>
      </p:sp>
      <p:sp>
        <p:nvSpPr>
          <p:cNvPr id="4" name="Shape 2"/>
          <p:cNvSpPr/>
          <p:nvPr/>
        </p:nvSpPr>
        <p:spPr>
          <a:xfrm>
            <a:off x="1051560" y="2329316"/>
            <a:ext cx="5943600" cy="1005840"/>
          </a:xfrm>
          <a:prstGeom prst="rect">
            <a:avLst/>
          </a:prstGeom>
          <a:solidFill>
            <a:srgbClr val="FFF0C8"/>
          </a:solidFill>
          <a:ln w="12700">
            <a:solidFill>
              <a:srgbClr val="0B2F5B"/>
            </a:solidFill>
            <a:prstDash val="solid"/>
          </a:ln>
        </p:spPr>
        <p:txBody>
          <a:bodyPr/>
          <a:lstStyle/>
          <a:p>
            <a:endParaRPr lang="en-US"/>
          </a:p>
        </p:txBody>
      </p:sp>
      <p:sp>
        <p:nvSpPr>
          <p:cNvPr id="5" name="Text 3"/>
          <p:cNvSpPr/>
          <p:nvPr/>
        </p:nvSpPr>
        <p:spPr>
          <a:xfrm>
            <a:off x="2423160" y="2649356"/>
            <a:ext cx="3200400" cy="320040"/>
          </a:xfrm>
          <a:prstGeom prst="rect">
            <a:avLst/>
          </a:prstGeom>
          <a:noFill/>
          <a:ln/>
        </p:spPr>
        <p:txBody>
          <a:bodyPr wrap="square" lIns="0" tIns="0" rIns="0" bIns="0" rtlCol="0" anchor="ctr"/>
          <a:lstStyle/>
          <a:p>
            <a:pPr marL="0" indent="0" algn="ctr">
              <a:buNone/>
            </a:pPr>
            <a:r>
              <a:rPr lang="en-US" sz="2300" b="1" dirty="0">
                <a:solidFill>
                  <a:srgbClr val="000000"/>
                </a:solidFill>
              </a:rPr>
              <a:t>SATURDAY — DAY 3 / WEEKLY SABBATH</a:t>
            </a:r>
            <a:endParaRPr lang="en-US" sz="2300" dirty="0"/>
          </a:p>
        </p:txBody>
      </p:sp>
      <p:sp>
        <p:nvSpPr>
          <p:cNvPr id="6" name="Shape 4"/>
          <p:cNvSpPr/>
          <p:nvPr/>
        </p:nvSpPr>
        <p:spPr>
          <a:xfrm>
            <a:off x="6995160" y="2329316"/>
            <a:ext cx="4023360" cy="1005840"/>
          </a:xfrm>
          <a:prstGeom prst="rect">
            <a:avLst/>
          </a:prstGeom>
          <a:solidFill>
            <a:srgbClr val="D9E3F1"/>
          </a:solidFill>
          <a:ln w="12700">
            <a:solidFill>
              <a:srgbClr val="0B2F5B"/>
            </a:solidFill>
            <a:prstDash val="solid"/>
          </a:ln>
        </p:spPr>
        <p:txBody>
          <a:bodyPr/>
          <a:lstStyle/>
          <a:p>
            <a:endParaRPr lang="en-US"/>
          </a:p>
        </p:txBody>
      </p:sp>
      <p:sp>
        <p:nvSpPr>
          <p:cNvPr id="7" name="Text 5"/>
          <p:cNvSpPr/>
          <p:nvPr/>
        </p:nvSpPr>
        <p:spPr>
          <a:xfrm>
            <a:off x="7452360" y="2649356"/>
            <a:ext cx="3108960" cy="320040"/>
          </a:xfrm>
          <a:prstGeom prst="rect">
            <a:avLst/>
          </a:prstGeom>
          <a:noFill/>
          <a:ln/>
        </p:spPr>
        <p:txBody>
          <a:bodyPr wrap="square" lIns="0" tIns="0" rIns="0" bIns="0" rtlCol="0" anchor="ctr"/>
          <a:lstStyle/>
          <a:p>
            <a:pPr marL="0" indent="0" algn="ctr">
              <a:buNone/>
            </a:pPr>
            <a:r>
              <a:rPr lang="en-US" sz="2200" b="1" dirty="0">
                <a:solidFill>
                  <a:srgbClr val="000000"/>
                </a:solidFill>
              </a:rPr>
              <a:t>FIRST DAY OF THE WEEK</a:t>
            </a:r>
            <a:endParaRPr lang="en-US" sz="2200" dirty="0"/>
          </a:p>
        </p:txBody>
      </p:sp>
      <p:sp>
        <p:nvSpPr>
          <p:cNvPr id="8" name="Shape 6"/>
          <p:cNvSpPr/>
          <p:nvPr/>
        </p:nvSpPr>
        <p:spPr>
          <a:xfrm>
            <a:off x="6995160" y="1780676"/>
            <a:ext cx="0" cy="2460456"/>
          </a:xfrm>
          <a:prstGeom prst="line">
            <a:avLst/>
          </a:prstGeom>
          <a:noFill/>
          <a:ln w="38100">
            <a:solidFill>
              <a:srgbClr val="C58A32"/>
            </a:solidFill>
            <a:prstDash val="solid"/>
          </a:ln>
        </p:spPr>
        <p:txBody>
          <a:bodyPr/>
          <a:lstStyle/>
          <a:p>
            <a:endParaRPr lang="en-US"/>
          </a:p>
        </p:txBody>
      </p:sp>
      <p:sp>
        <p:nvSpPr>
          <p:cNvPr id="9" name="Text 7"/>
          <p:cNvSpPr/>
          <p:nvPr/>
        </p:nvSpPr>
        <p:spPr>
          <a:xfrm>
            <a:off x="6249082" y="1481092"/>
            <a:ext cx="1492156" cy="237744"/>
          </a:xfrm>
          <a:prstGeom prst="rect">
            <a:avLst/>
          </a:prstGeom>
          <a:noFill/>
          <a:ln/>
        </p:spPr>
        <p:txBody>
          <a:bodyPr wrap="square" lIns="0" tIns="0" rIns="0" bIns="0" rtlCol="0" anchor="ctr"/>
          <a:lstStyle/>
          <a:p>
            <a:pPr marL="0" indent="0" algn="ctr">
              <a:buNone/>
            </a:pPr>
            <a:r>
              <a:rPr lang="en-US" sz="1400" b="1" dirty="0">
                <a:solidFill>
                  <a:srgbClr val="C58A32"/>
                </a:solidFill>
                <a:latin typeface="Aptos"/>
              </a:rPr>
              <a:t>Saturday sunset</a:t>
            </a:r>
          </a:p>
          <a:p>
            <a:pPr algn="ctr"/>
            <a:r>
              <a:rPr sz="1400" b="1" dirty="0">
                <a:solidFill>
                  <a:srgbClr val="C58A32"/>
                </a:solidFill>
                <a:latin typeface="Aptos"/>
              </a:rPr>
              <a:t>(~6 PM)</a:t>
            </a:r>
          </a:p>
        </p:txBody>
      </p:sp>
      <p:sp>
        <p:nvSpPr>
          <p:cNvPr id="10" name="Text 8"/>
          <p:cNvSpPr/>
          <p:nvPr/>
        </p:nvSpPr>
        <p:spPr>
          <a:xfrm>
            <a:off x="4892040" y="3655196"/>
            <a:ext cx="1810512" cy="320040"/>
          </a:xfrm>
          <a:prstGeom prst="rect">
            <a:avLst/>
          </a:prstGeom>
          <a:noFill/>
          <a:ln/>
        </p:spPr>
        <p:txBody>
          <a:bodyPr wrap="square" lIns="0" tIns="0" rIns="0" bIns="0" rtlCol="0" anchor="ctr"/>
          <a:lstStyle/>
          <a:p>
            <a:pPr marL="0" indent="0" algn="ctr">
              <a:buNone/>
            </a:pPr>
            <a:r>
              <a:rPr lang="en-US" sz="1400" b="1" dirty="0">
                <a:solidFill>
                  <a:srgbClr val="16365C"/>
                </a:solidFill>
              </a:rPr>
              <a:t>Three days and three nights complete</a:t>
            </a:r>
            <a:endParaRPr lang="en-US" sz="1400" dirty="0"/>
          </a:p>
        </p:txBody>
      </p:sp>
      <p:sp>
        <p:nvSpPr>
          <p:cNvPr id="11" name="Text 9"/>
          <p:cNvSpPr/>
          <p:nvPr/>
        </p:nvSpPr>
        <p:spPr>
          <a:xfrm>
            <a:off x="7176836" y="3658805"/>
            <a:ext cx="1992429" cy="274320"/>
          </a:xfrm>
          <a:prstGeom prst="rect">
            <a:avLst/>
          </a:prstGeom>
          <a:noFill/>
          <a:ln/>
        </p:spPr>
        <p:txBody>
          <a:bodyPr wrap="square" lIns="0" tIns="0" rIns="0" bIns="0" rtlCol="0" anchor="ctr"/>
          <a:lstStyle/>
          <a:p>
            <a:pPr marL="0" indent="0" algn="ctr">
              <a:buNone/>
            </a:pPr>
            <a:r>
              <a:rPr lang="en-US" sz="1400" b="1" dirty="0">
                <a:solidFill>
                  <a:srgbClr val="C58A32"/>
                </a:solidFill>
                <a:latin typeface="Aptos"/>
              </a:rPr>
              <a:t>Resurrection placed just before this boundary</a:t>
            </a:r>
          </a:p>
        </p:txBody>
      </p:sp>
      <p:sp>
        <p:nvSpPr>
          <p:cNvPr id="12" name="Shape 10"/>
          <p:cNvSpPr/>
          <p:nvPr/>
        </p:nvSpPr>
        <p:spPr>
          <a:xfrm>
            <a:off x="6702552" y="4322708"/>
            <a:ext cx="594360" cy="658368"/>
          </a:xfrm>
          <a:prstGeom prst="downArrow">
            <a:avLst/>
          </a:prstGeom>
          <a:solidFill>
            <a:srgbClr val="C58A32"/>
          </a:solidFill>
          <a:ln w="12700">
            <a:solidFill>
              <a:srgbClr val="C58A32"/>
            </a:solidFill>
            <a:prstDash val="solid"/>
          </a:ln>
        </p:spPr>
        <p:txBody>
          <a:bodyPr/>
          <a:lstStyle/>
          <a:p>
            <a:endParaRPr lang="en-US"/>
          </a:p>
        </p:txBody>
      </p:sp>
      <p:sp>
        <p:nvSpPr>
          <p:cNvPr id="13" name="Shape 11"/>
          <p:cNvSpPr/>
          <p:nvPr/>
        </p:nvSpPr>
        <p:spPr>
          <a:xfrm>
            <a:off x="1234440" y="5071316"/>
            <a:ext cx="9692640" cy="1097280"/>
          </a:xfrm>
          <a:prstGeom prst="roundRect">
            <a:avLst>
              <a:gd name="adj" fmla="val 6667"/>
            </a:avLst>
          </a:prstGeom>
          <a:solidFill>
            <a:srgbClr val="F2F5F8"/>
          </a:solidFill>
          <a:ln w="15875">
            <a:solidFill>
              <a:srgbClr val="C58A32"/>
            </a:solidFill>
            <a:prstDash val="solid"/>
          </a:ln>
        </p:spPr>
        <p:txBody>
          <a:bodyPr/>
          <a:lstStyle/>
          <a:p>
            <a:endParaRPr lang="en-US"/>
          </a:p>
        </p:txBody>
      </p:sp>
      <p:sp>
        <p:nvSpPr>
          <p:cNvPr id="14" name="Text 12"/>
          <p:cNvSpPr/>
          <p:nvPr/>
        </p:nvSpPr>
        <p:spPr>
          <a:xfrm>
            <a:off x="1417320" y="5208476"/>
            <a:ext cx="9326880" cy="274320"/>
          </a:xfrm>
          <a:prstGeom prst="rect">
            <a:avLst/>
          </a:prstGeom>
          <a:noFill/>
          <a:ln/>
        </p:spPr>
        <p:txBody>
          <a:bodyPr wrap="square" lIns="0" tIns="0" rIns="0" bIns="0" rtlCol="0" anchor="ctr"/>
          <a:lstStyle/>
          <a:p>
            <a:pPr marL="0" indent="0">
              <a:buNone/>
            </a:pPr>
            <a:r>
              <a:rPr lang="en-US" sz="1600" b="1" dirty="0">
                <a:solidFill>
                  <a:srgbClr val="0B2F5B"/>
                </a:solidFill>
                <a:latin typeface="Aptos"/>
              </a:rPr>
              <a:t>Important distinction</a:t>
            </a:r>
          </a:p>
        </p:txBody>
      </p:sp>
      <p:sp>
        <p:nvSpPr>
          <p:cNvPr id="15" name="Text 13"/>
          <p:cNvSpPr/>
          <p:nvPr/>
        </p:nvSpPr>
        <p:spPr>
          <a:xfrm>
            <a:off x="1417320" y="5555948"/>
            <a:ext cx="9326880" cy="502920"/>
          </a:xfrm>
          <a:prstGeom prst="rect">
            <a:avLst/>
          </a:prstGeom>
          <a:noFill/>
          <a:ln/>
        </p:spPr>
        <p:txBody>
          <a:bodyPr wrap="square" lIns="254" tIns="254" rIns="254" bIns="254" rtlCol="0" anchor="ctr"/>
          <a:lstStyle/>
          <a:p>
            <a:pPr marL="0" indent="0">
              <a:buNone/>
            </a:pPr>
            <a:r>
              <a:rPr lang="en-US" sz="1400" dirty="0">
                <a:solidFill>
                  <a:srgbClr val="111111"/>
                </a:solidFill>
              </a:rPr>
              <a:t>The Gospels do not record the exact moment the resurrection occurred. Just before Sabbath sunset is the placement required by this Wednesday-burial / literal three-days-and-three-nights.</a:t>
            </a:r>
            <a:endParaRPr lang="en-US" sz="1400" dirty="0"/>
          </a:p>
        </p:txBody>
      </p:sp>
      <p:sp>
        <p:nvSpPr>
          <p:cNvPr id="25" name="Slide Number Placeholder 0"/>
          <p:cNvSpPr>
            <a:spLocks noGrp="1"/>
          </p:cNvSpPr>
          <p:nvPr>
            <p:ph type="sldNum" sz="quarter" idx="4294967295"/>
          </p:nvPr>
        </p:nvSpPr>
        <p:spPr>
          <a:xfrm>
            <a:off x="11557000" y="6502400"/>
            <a:ext cx="381000" cy="228600"/>
          </a:xfrm>
          <a:prstGeom prst="rect">
            <a:avLst/>
          </a:prstGeom>
          <a:extLst>
            <a:ext uri="{C572A759-6A51-4108-AA02-DFA0A04FC94B}">
              <ma14:wrappingTextBoxFlag xmlns="" xmlns:ma14="http://schemas.microsoft.com/office/mac/drawingml/2011/main" val="0"/>
            </a:ext>
          </a:extLst>
        </p:spPr>
        <p:txBody>
          <a:bodyPr wrap="none"/>
          <a:lstStyle>
            <a:lvl1pPr>
              <a:defRPr sz="850">
                <a:solidFill>
                  <a:srgbClr val="777777"/>
                </a:solidFill>
                <a:latin typeface="Arial"/>
                <a:ea typeface="Arial"/>
                <a:cs typeface="Arial"/>
              </a:defRPr>
            </a:lvl1pPr>
          </a:lstStyle>
          <a:p>
            <a:pPr algn="l"/>
            <a:fld id="{F7021451-1387-4CA6-816F-3879F97B5CBC}" type="slidenum">
              <a:rPr lang="en-US" sz="900">
                <a:solidFill>
                  <a:srgbClr val="536273"/>
                </a:solidFill>
                <a:latin typeface="Aptos"/>
              </a:rPr>
              <a:t>8</a:t>
            </a:fld>
            <a:endParaRPr lang="en-US" sz="900">
              <a:solidFill>
                <a:srgbClr val="536273"/>
              </a:solidFill>
              <a:latin typeface="Aptos"/>
            </a:endParaRPr>
          </a:p>
        </p:txBody>
      </p:sp>
      <p:sp>
        <p:nvSpPr>
          <p:cNvPr id="17" name="Rectangle 16">
            <a:extLst>
              <a:ext uri="{FF2B5EF4-FFF2-40B4-BE49-F238E27FC236}">
                <a16:creationId xmlns:a16="http://schemas.microsoft.com/office/drawing/2014/main" id="{EA74DEF2-9F0D-42C4-85D7-BE7C69B4D52A}"/>
              </a:ext>
            </a:extLst>
          </p:cNvPr>
          <p:cNvSpPr/>
          <p:nvPr/>
        </p:nvSpPr>
        <p:spPr>
          <a:xfrm>
            <a:off x="457200" y="406400"/>
            <a:ext cx="63500" cy="5080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CED0134A-8B9F-45DE-8283-4B8BBDD74F55}"/>
              </a:ext>
            </a:extLst>
          </p:cNvPr>
          <p:cNvSpPr/>
          <p:nvPr/>
        </p:nvSpPr>
        <p:spPr>
          <a:xfrm>
            <a:off x="0" y="0"/>
            <a:ext cx="12192000" cy="762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594360" y="411480"/>
            <a:ext cx="10972800" cy="502920"/>
          </a:xfrm>
          <a:prstGeom prst="rect">
            <a:avLst/>
          </a:prstGeom>
          <a:noFill/>
          <a:ln/>
        </p:spPr>
        <p:txBody>
          <a:bodyPr wrap="square" lIns="0" tIns="0" rIns="0" bIns="0" rtlCol="0" anchor="ctr"/>
          <a:lstStyle/>
          <a:p>
            <a:pPr marL="0" indent="0">
              <a:buNone/>
            </a:pPr>
            <a:r>
              <a:rPr lang="en-US" sz="2400" b="1" dirty="0">
                <a:solidFill>
                  <a:srgbClr val="0B2F5B"/>
                </a:solidFill>
                <a:latin typeface="Aptos"/>
                <a:ea typeface="Arial" pitchFamily="34" charset="-122"/>
                <a:cs typeface="Arial" pitchFamily="34" charset="-120"/>
              </a:rPr>
              <a:t>8. Sunday morning is the discovery of the empty tomb</a:t>
            </a:r>
            <a:endParaRPr lang="en-US" sz="2400" b="1" dirty="0">
              <a:solidFill>
                <a:srgbClr val="0B2F5B"/>
              </a:solidFill>
              <a:latin typeface="Aptos"/>
            </a:endParaRPr>
          </a:p>
        </p:txBody>
      </p:sp>
      <p:sp>
        <p:nvSpPr>
          <p:cNvPr id="3" name="Text 1"/>
          <p:cNvSpPr/>
          <p:nvPr/>
        </p:nvSpPr>
        <p:spPr>
          <a:xfrm>
            <a:off x="621792" y="932688"/>
            <a:ext cx="10789920" cy="384048"/>
          </a:xfrm>
          <a:prstGeom prst="rect">
            <a:avLst/>
          </a:prstGeom>
          <a:noFill/>
          <a:ln/>
        </p:spPr>
        <p:txBody>
          <a:bodyPr wrap="square" lIns="0" tIns="0" rIns="0" bIns="0" rtlCol="0" anchor="ctr"/>
          <a:lstStyle/>
          <a:p>
            <a:pPr marL="0" indent="0">
              <a:buNone/>
            </a:pPr>
            <a:r>
              <a:rPr lang="en-US" sz="1400" dirty="0">
                <a:solidFill>
                  <a:srgbClr val="536273"/>
                </a:solidFill>
                <a:latin typeface="Aptos"/>
                <a:ea typeface="Arial" pitchFamily="34" charset="-122"/>
                <a:cs typeface="Arial" pitchFamily="34" charset="-120"/>
              </a:rPr>
              <a:t>The women arrive after the weekly Sabbath has ended and find that Jesus is already gone.</a:t>
            </a:r>
            <a:endParaRPr lang="en-US" sz="1400" dirty="0">
              <a:solidFill>
                <a:srgbClr val="536273"/>
              </a:solidFill>
              <a:latin typeface="Aptos"/>
            </a:endParaRPr>
          </a:p>
        </p:txBody>
      </p:sp>
      <p:sp>
        <p:nvSpPr>
          <p:cNvPr id="4" name="Shape 2"/>
          <p:cNvSpPr/>
          <p:nvPr/>
        </p:nvSpPr>
        <p:spPr>
          <a:xfrm>
            <a:off x="914400" y="1965960"/>
            <a:ext cx="4434840" cy="1965960"/>
          </a:xfrm>
          <a:prstGeom prst="roundRect">
            <a:avLst/>
          </a:prstGeom>
          <a:solidFill>
            <a:srgbClr val="D9E3F1"/>
          </a:solidFill>
          <a:ln w="15875">
            <a:solidFill>
              <a:srgbClr val="0B2F5B"/>
            </a:solidFill>
            <a:prstDash val="solid"/>
          </a:ln>
        </p:spPr>
        <p:txBody>
          <a:bodyPr/>
          <a:lstStyle/>
          <a:p>
            <a:endParaRPr lang="en-US"/>
          </a:p>
        </p:txBody>
      </p:sp>
      <p:sp>
        <p:nvSpPr>
          <p:cNvPr id="5" name="Text 3"/>
          <p:cNvSpPr/>
          <p:nvPr/>
        </p:nvSpPr>
        <p:spPr>
          <a:xfrm>
            <a:off x="1143000" y="2221992"/>
            <a:ext cx="3977640" cy="320040"/>
          </a:xfrm>
          <a:prstGeom prst="rect">
            <a:avLst/>
          </a:prstGeom>
          <a:noFill/>
          <a:ln/>
        </p:spPr>
        <p:txBody>
          <a:bodyPr wrap="square" lIns="0" tIns="0" rIns="0" bIns="0" rtlCol="0" anchor="ctr"/>
          <a:lstStyle/>
          <a:p>
            <a:pPr marL="0" indent="0" algn="ctr">
              <a:buNone/>
            </a:pPr>
            <a:r>
              <a:rPr lang="en-US" sz="1700" b="1" dirty="0">
                <a:solidFill>
                  <a:srgbClr val="16365C"/>
                </a:solidFill>
              </a:rPr>
              <a:t>FRIDAY SUNSET → SATURDAY SUNSET</a:t>
            </a:r>
            <a:endParaRPr lang="en-US" sz="1700" dirty="0"/>
          </a:p>
        </p:txBody>
      </p:sp>
      <p:sp>
        <p:nvSpPr>
          <p:cNvPr id="6" name="Text 4"/>
          <p:cNvSpPr/>
          <p:nvPr/>
        </p:nvSpPr>
        <p:spPr>
          <a:xfrm>
            <a:off x="1188720" y="2807208"/>
            <a:ext cx="3886200" cy="384048"/>
          </a:xfrm>
          <a:prstGeom prst="rect">
            <a:avLst/>
          </a:prstGeom>
          <a:noFill/>
          <a:ln/>
        </p:spPr>
        <p:txBody>
          <a:bodyPr wrap="square" lIns="0" tIns="0" rIns="0" bIns="0" rtlCol="0" anchor="ctr"/>
          <a:lstStyle/>
          <a:p>
            <a:pPr marL="0" indent="0" algn="ctr">
              <a:buNone/>
            </a:pPr>
            <a:r>
              <a:rPr lang="en-US" sz="2400" b="1" dirty="0">
                <a:solidFill>
                  <a:srgbClr val="000000"/>
                </a:solidFill>
              </a:rPr>
              <a:t>Weekly Sabbath</a:t>
            </a:r>
            <a:endParaRPr lang="en-US" sz="2400" dirty="0"/>
          </a:p>
        </p:txBody>
      </p:sp>
      <p:sp>
        <p:nvSpPr>
          <p:cNvPr id="7" name="Text 5"/>
          <p:cNvSpPr/>
          <p:nvPr/>
        </p:nvSpPr>
        <p:spPr>
          <a:xfrm>
            <a:off x="1325880" y="3383280"/>
            <a:ext cx="3611880" cy="320040"/>
          </a:xfrm>
          <a:prstGeom prst="rect">
            <a:avLst/>
          </a:prstGeom>
          <a:noFill/>
          <a:ln/>
        </p:spPr>
        <p:txBody>
          <a:bodyPr wrap="square" lIns="0" tIns="0" rIns="0" bIns="0" rtlCol="0" anchor="ctr"/>
          <a:lstStyle/>
          <a:p>
            <a:pPr marL="0" indent="0" algn="ctr">
              <a:buNone/>
            </a:pPr>
            <a:r>
              <a:rPr lang="en-US" sz="1550" dirty="0">
                <a:solidFill>
                  <a:srgbClr val="000000"/>
                </a:solidFill>
              </a:rPr>
              <a:t>The women rest according to the commandment.</a:t>
            </a:r>
            <a:endParaRPr lang="en-US" sz="1550" dirty="0"/>
          </a:p>
        </p:txBody>
      </p:sp>
      <p:sp>
        <p:nvSpPr>
          <p:cNvPr id="8" name="Text 6"/>
          <p:cNvSpPr/>
          <p:nvPr/>
        </p:nvSpPr>
        <p:spPr>
          <a:xfrm>
            <a:off x="5440680" y="2651760"/>
            <a:ext cx="640080" cy="457200"/>
          </a:xfrm>
          <a:prstGeom prst="rect">
            <a:avLst/>
          </a:prstGeom>
          <a:noFill/>
          <a:ln/>
        </p:spPr>
        <p:txBody>
          <a:bodyPr wrap="square" lIns="0" tIns="0" rIns="0" bIns="0" rtlCol="0" anchor="ctr"/>
          <a:lstStyle/>
          <a:p>
            <a:pPr marL="0" indent="0" algn="ctr">
              <a:buNone/>
            </a:pPr>
            <a:r>
              <a:rPr lang="en-US" sz="2200" b="1" dirty="0">
                <a:solidFill>
                  <a:srgbClr val="C58A32"/>
                </a:solidFill>
                <a:latin typeface="Aptos"/>
              </a:rPr>
              <a:t>→</a:t>
            </a:r>
          </a:p>
        </p:txBody>
      </p:sp>
      <p:sp>
        <p:nvSpPr>
          <p:cNvPr id="9" name="Shape 7"/>
          <p:cNvSpPr/>
          <p:nvPr/>
        </p:nvSpPr>
        <p:spPr>
          <a:xfrm>
            <a:off x="6172200" y="1965960"/>
            <a:ext cx="5074920" cy="1965960"/>
          </a:xfrm>
          <a:prstGeom prst="roundRect">
            <a:avLst/>
          </a:prstGeom>
          <a:solidFill>
            <a:srgbClr val="F2F5F8"/>
          </a:solidFill>
          <a:ln w="15875">
            <a:solidFill>
              <a:srgbClr val="0B2F5B"/>
            </a:solidFill>
            <a:prstDash val="solid"/>
          </a:ln>
        </p:spPr>
        <p:txBody>
          <a:bodyPr/>
          <a:lstStyle/>
          <a:p>
            <a:endParaRPr lang="en-US"/>
          </a:p>
        </p:txBody>
      </p:sp>
      <p:sp>
        <p:nvSpPr>
          <p:cNvPr id="10" name="Text 8"/>
          <p:cNvSpPr/>
          <p:nvPr/>
        </p:nvSpPr>
        <p:spPr>
          <a:xfrm>
            <a:off x="6400800" y="2221992"/>
            <a:ext cx="4617720" cy="320040"/>
          </a:xfrm>
          <a:prstGeom prst="rect">
            <a:avLst/>
          </a:prstGeom>
          <a:noFill/>
          <a:ln/>
        </p:spPr>
        <p:txBody>
          <a:bodyPr wrap="square" lIns="0" tIns="0" rIns="0" bIns="0" rtlCol="0" anchor="ctr"/>
          <a:lstStyle/>
          <a:p>
            <a:pPr marL="0" indent="0" algn="ctr">
              <a:buNone/>
            </a:pPr>
            <a:r>
              <a:rPr lang="en-US" sz="1700" b="1" dirty="0">
                <a:solidFill>
                  <a:srgbClr val="16365C"/>
                </a:solidFill>
              </a:rPr>
              <a:t>EARLY SUNDAY — “YET DARK”</a:t>
            </a:r>
            <a:endParaRPr lang="en-US" sz="1700" dirty="0"/>
          </a:p>
        </p:txBody>
      </p:sp>
      <p:sp>
        <p:nvSpPr>
          <p:cNvPr id="11" name="Text 9"/>
          <p:cNvSpPr/>
          <p:nvPr/>
        </p:nvSpPr>
        <p:spPr>
          <a:xfrm>
            <a:off x="6537960" y="2807208"/>
            <a:ext cx="4343400" cy="384048"/>
          </a:xfrm>
          <a:prstGeom prst="rect">
            <a:avLst/>
          </a:prstGeom>
          <a:noFill/>
          <a:ln/>
        </p:spPr>
        <p:txBody>
          <a:bodyPr wrap="square" lIns="0" tIns="0" rIns="0" bIns="0" rtlCol="0" anchor="ctr"/>
          <a:lstStyle/>
          <a:p>
            <a:pPr marL="0" indent="0" algn="ctr">
              <a:buNone/>
            </a:pPr>
            <a:r>
              <a:rPr lang="en-US" sz="2300" b="1" dirty="0">
                <a:solidFill>
                  <a:srgbClr val="000000"/>
                </a:solidFill>
              </a:rPr>
              <a:t>The tomb is already empty</a:t>
            </a:r>
            <a:endParaRPr lang="en-US" sz="2300" dirty="0"/>
          </a:p>
        </p:txBody>
      </p:sp>
      <p:sp>
        <p:nvSpPr>
          <p:cNvPr id="12" name="Text 10"/>
          <p:cNvSpPr/>
          <p:nvPr/>
        </p:nvSpPr>
        <p:spPr>
          <a:xfrm>
            <a:off x="6400800" y="3355848"/>
            <a:ext cx="4617720" cy="420624"/>
          </a:xfrm>
          <a:prstGeom prst="rect">
            <a:avLst/>
          </a:prstGeom>
          <a:noFill/>
          <a:ln/>
        </p:spPr>
        <p:txBody>
          <a:bodyPr wrap="square" lIns="0" tIns="0" rIns="0" bIns="0" rtlCol="0" anchor="ctr"/>
          <a:lstStyle/>
          <a:p>
            <a:pPr marL="0" indent="0" algn="ctr">
              <a:buNone/>
            </a:pPr>
            <a:r>
              <a:rPr lang="en-US" sz="1500" dirty="0">
                <a:solidFill>
                  <a:srgbClr val="000000"/>
                </a:solidFill>
              </a:rPr>
              <a:t>John describes when Mary arrived—not the exact hour Jesus rose. He had risen before Sabbath sunset.</a:t>
            </a:r>
            <a:endParaRPr lang="en-US" sz="1500" dirty="0"/>
          </a:p>
        </p:txBody>
      </p:sp>
      <p:sp>
        <p:nvSpPr>
          <p:cNvPr id="13" name="Text 11"/>
          <p:cNvSpPr/>
          <p:nvPr/>
        </p:nvSpPr>
        <p:spPr>
          <a:xfrm>
            <a:off x="1143000" y="4434840"/>
            <a:ext cx="9875520" cy="868680"/>
          </a:xfrm>
          <a:prstGeom prst="rect">
            <a:avLst/>
          </a:prstGeom>
          <a:noFill/>
          <a:ln/>
        </p:spPr>
        <p:txBody>
          <a:bodyPr wrap="square" lIns="0" tIns="0" rIns="0" bIns="0" rtlCol="0" anchor="ctr"/>
          <a:lstStyle/>
          <a:p>
            <a:pPr marL="0" indent="0" algn="ctr">
              <a:buNone/>
            </a:pPr>
            <a:r>
              <a:rPr lang="en-US" i="1" dirty="0">
                <a:solidFill>
                  <a:srgbClr val="16283A"/>
                </a:solidFill>
                <a:latin typeface="Aptos"/>
              </a:rPr>
              <a:t>“The first day of the week cometh Mary Magdalene early, when it was yet dark, unto the sepulchre, and seeth the stone taken away…”</a:t>
            </a:r>
          </a:p>
        </p:txBody>
      </p:sp>
      <p:sp>
        <p:nvSpPr>
          <p:cNvPr id="14" name="Text 12"/>
          <p:cNvSpPr/>
          <p:nvPr/>
        </p:nvSpPr>
        <p:spPr>
          <a:xfrm>
            <a:off x="4892040" y="5376672"/>
            <a:ext cx="2377440" cy="256032"/>
          </a:xfrm>
          <a:prstGeom prst="rect">
            <a:avLst/>
          </a:prstGeom>
          <a:noFill/>
          <a:ln/>
        </p:spPr>
        <p:txBody>
          <a:bodyPr wrap="square" lIns="0" tIns="0" rIns="0" bIns="0" rtlCol="0" anchor="ctr"/>
          <a:lstStyle/>
          <a:p>
            <a:pPr marL="0" indent="0" algn="ctr">
              <a:buNone/>
            </a:pPr>
            <a:r>
              <a:rPr lang="en-US" sz="2800" b="1" dirty="0">
                <a:solidFill>
                  <a:srgbClr val="0B2F5B"/>
                </a:solidFill>
                <a:latin typeface="Aptos"/>
              </a:rPr>
              <a:t>John 20:1</a:t>
            </a:r>
          </a:p>
        </p:txBody>
      </p:sp>
      <p:sp>
        <p:nvSpPr>
          <p:cNvPr id="15" name="Text 13"/>
          <p:cNvSpPr/>
          <p:nvPr/>
        </p:nvSpPr>
        <p:spPr>
          <a:xfrm>
            <a:off x="658368" y="6236208"/>
            <a:ext cx="10789920" cy="201168"/>
          </a:xfrm>
          <a:prstGeom prst="rect">
            <a:avLst/>
          </a:prstGeom>
          <a:noFill/>
          <a:ln/>
        </p:spPr>
        <p:txBody>
          <a:bodyPr wrap="square" lIns="0" tIns="0" rIns="0" bIns="0" rtlCol="0" anchor="ctr"/>
          <a:lstStyle/>
          <a:p>
            <a:pPr marL="0" indent="0">
              <a:buNone/>
            </a:pPr>
            <a:r>
              <a:rPr lang="en-US" sz="1400" i="1" dirty="0">
                <a:solidFill>
                  <a:srgbClr val="536273"/>
                </a:solidFill>
                <a:latin typeface="Aptos"/>
                <a:ea typeface="Arial" pitchFamily="34" charset="-122"/>
                <a:cs typeface="Arial" pitchFamily="34" charset="-120"/>
              </a:rPr>
              <a:t>Luke 23:56; John 20:1.</a:t>
            </a:r>
            <a:endParaRPr lang="en-US" sz="1400" i="1" dirty="0">
              <a:solidFill>
                <a:srgbClr val="536273"/>
              </a:solidFill>
              <a:latin typeface="Aptos"/>
            </a:endParaRPr>
          </a:p>
        </p:txBody>
      </p:sp>
      <p:sp>
        <p:nvSpPr>
          <p:cNvPr id="25" name="Slide Number Placeholder 0"/>
          <p:cNvSpPr>
            <a:spLocks noGrp="1"/>
          </p:cNvSpPr>
          <p:nvPr>
            <p:ph type="sldNum" sz="quarter" idx="4294967295"/>
          </p:nvPr>
        </p:nvSpPr>
        <p:spPr>
          <a:xfrm>
            <a:off x="11557000" y="6502400"/>
            <a:ext cx="381000" cy="228600"/>
          </a:xfrm>
          <a:prstGeom prst="rect">
            <a:avLst/>
          </a:prstGeom>
          <a:extLst>
            <a:ext uri="{C572A759-6A51-4108-AA02-DFA0A04FC94B}">
              <ma14:wrappingTextBoxFlag xmlns="" xmlns:ma14="http://schemas.microsoft.com/office/mac/drawingml/2011/main" val="0"/>
            </a:ext>
          </a:extLst>
        </p:spPr>
        <p:txBody>
          <a:bodyPr wrap="none"/>
          <a:lstStyle>
            <a:lvl1pPr>
              <a:defRPr sz="850">
                <a:solidFill>
                  <a:srgbClr val="777777"/>
                </a:solidFill>
                <a:latin typeface="Arial"/>
                <a:ea typeface="Arial"/>
                <a:cs typeface="Arial"/>
              </a:defRPr>
            </a:lvl1pPr>
          </a:lstStyle>
          <a:p>
            <a:pPr algn="l"/>
            <a:fld id="{F7021451-1387-4CA6-816F-3879F97B5CBC}" type="slidenum">
              <a:rPr lang="en-US" sz="900">
                <a:solidFill>
                  <a:srgbClr val="536273"/>
                </a:solidFill>
                <a:latin typeface="Aptos"/>
              </a:rPr>
              <a:t>9</a:t>
            </a:fld>
            <a:endParaRPr lang="en-US" sz="900">
              <a:solidFill>
                <a:srgbClr val="536273"/>
              </a:solidFill>
              <a:latin typeface="Aptos"/>
            </a:endParaRPr>
          </a:p>
        </p:txBody>
      </p:sp>
      <p:sp>
        <p:nvSpPr>
          <p:cNvPr id="17" name="Rectangle 16">
            <a:extLst>
              <a:ext uri="{FF2B5EF4-FFF2-40B4-BE49-F238E27FC236}">
                <a16:creationId xmlns:a16="http://schemas.microsoft.com/office/drawing/2014/main" id="{362E41DD-8DD6-48E1-935A-ADF98AAFA259}"/>
              </a:ext>
            </a:extLst>
          </p:cNvPr>
          <p:cNvSpPr/>
          <p:nvPr/>
        </p:nvSpPr>
        <p:spPr>
          <a:xfrm>
            <a:off x="457200" y="406400"/>
            <a:ext cx="63500" cy="5080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41" name="Rectangle 40">
            <a:extLst>
              <a:ext uri="{FF2B5EF4-FFF2-40B4-BE49-F238E27FC236}">
                <a16:creationId xmlns:a16="http://schemas.microsoft.com/office/drawing/2014/main" id="{77AE150A-2B20-44F2-8087-5A61F9917173}"/>
              </a:ext>
            </a:extLst>
          </p:cNvPr>
          <p:cNvSpPr/>
          <p:nvPr/>
        </p:nvSpPr>
        <p:spPr>
          <a:xfrm>
            <a:off x="0" y="0"/>
            <a:ext cx="12192000" cy="762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594360" y="411480"/>
            <a:ext cx="10972800" cy="502920"/>
          </a:xfrm>
          <a:prstGeom prst="rect">
            <a:avLst/>
          </a:prstGeom>
          <a:noFill/>
          <a:ln/>
        </p:spPr>
        <p:txBody>
          <a:bodyPr wrap="square" lIns="0" tIns="0" rIns="0" bIns="0" rtlCol="0" anchor="ctr"/>
          <a:lstStyle/>
          <a:p>
            <a:pPr marL="0" indent="0">
              <a:buNone/>
            </a:pPr>
            <a:r>
              <a:rPr lang="en-US" sz="2400" b="1" dirty="0">
                <a:solidFill>
                  <a:srgbClr val="0B2F5B"/>
                </a:solidFill>
                <a:latin typeface="Aptos"/>
                <a:ea typeface="Arial" pitchFamily="34" charset="-122"/>
                <a:cs typeface="Arial" pitchFamily="34" charset="-120"/>
              </a:rPr>
              <a:t>9. The complete Wednesday-crucifixion timeline</a:t>
            </a:r>
            <a:endParaRPr lang="en-US" sz="2400" b="1" dirty="0">
              <a:solidFill>
                <a:srgbClr val="0B2F5B"/>
              </a:solidFill>
              <a:latin typeface="Aptos"/>
            </a:endParaRPr>
          </a:p>
        </p:txBody>
      </p:sp>
      <p:sp>
        <p:nvSpPr>
          <p:cNvPr id="3" name="Text 1"/>
          <p:cNvSpPr/>
          <p:nvPr/>
        </p:nvSpPr>
        <p:spPr>
          <a:xfrm>
            <a:off x="621792" y="932688"/>
            <a:ext cx="10789920" cy="384048"/>
          </a:xfrm>
          <a:prstGeom prst="rect">
            <a:avLst/>
          </a:prstGeom>
          <a:noFill/>
          <a:ln/>
        </p:spPr>
        <p:txBody>
          <a:bodyPr wrap="square" lIns="0" tIns="0" rIns="0" bIns="0" rtlCol="0" anchor="ctr"/>
          <a:lstStyle/>
          <a:p>
            <a:pPr marL="0" indent="0">
              <a:buNone/>
            </a:pPr>
            <a:r>
              <a:rPr lang="en-US" sz="1400" dirty="0">
                <a:solidFill>
                  <a:srgbClr val="536273"/>
                </a:solidFill>
                <a:latin typeface="Aptos"/>
                <a:ea typeface="Arial" pitchFamily="34" charset="-122"/>
                <a:cs typeface="Arial" pitchFamily="34" charset="-120"/>
              </a:rPr>
              <a:t>Modern calendar names are shown above; biblical day-counting is shown below.</a:t>
            </a:r>
            <a:endParaRPr lang="en-US" sz="1400" dirty="0">
              <a:solidFill>
                <a:srgbClr val="536273"/>
              </a:solidFill>
              <a:latin typeface="Aptos"/>
            </a:endParaRPr>
          </a:p>
        </p:txBody>
      </p:sp>
      <p:sp>
        <p:nvSpPr>
          <p:cNvPr id="4" name="Text 2"/>
          <p:cNvSpPr/>
          <p:nvPr/>
        </p:nvSpPr>
        <p:spPr>
          <a:xfrm>
            <a:off x="594360" y="1828800"/>
            <a:ext cx="1828800" cy="292608"/>
          </a:xfrm>
          <a:prstGeom prst="rect">
            <a:avLst/>
          </a:prstGeom>
          <a:noFill/>
          <a:ln/>
        </p:spPr>
        <p:txBody>
          <a:bodyPr wrap="square" lIns="0" tIns="0" rIns="0" bIns="0" rtlCol="0" anchor="ctr"/>
          <a:lstStyle/>
          <a:p>
            <a:pPr marL="0" indent="0" algn="ctr">
              <a:buNone/>
            </a:pPr>
            <a:r>
              <a:rPr lang="en-US" sz="1650" b="1" dirty="0">
                <a:solidFill>
                  <a:srgbClr val="000000"/>
                </a:solidFill>
              </a:rPr>
              <a:t>Tuesday</a:t>
            </a:r>
            <a:endParaRPr lang="en-US" sz="1650" dirty="0"/>
          </a:p>
        </p:txBody>
      </p:sp>
      <p:sp>
        <p:nvSpPr>
          <p:cNvPr id="5" name="Shape 3"/>
          <p:cNvSpPr/>
          <p:nvPr/>
        </p:nvSpPr>
        <p:spPr>
          <a:xfrm>
            <a:off x="594360" y="2194560"/>
            <a:ext cx="0" cy="2377440"/>
          </a:xfrm>
          <a:prstGeom prst="line">
            <a:avLst/>
          </a:prstGeom>
          <a:noFill/>
          <a:ln w="12700">
            <a:solidFill>
              <a:srgbClr val="D9E1E8"/>
            </a:solidFill>
            <a:prstDash val="solid"/>
          </a:ln>
        </p:spPr>
        <p:txBody>
          <a:bodyPr/>
          <a:lstStyle/>
          <a:p>
            <a:endParaRPr lang="en-US"/>
          </a:p>
        </p:txBody>
      </p:sp>
      <p:sp>
        <p:nvSpPr>
          <p:cNvPr id="6" name="Text 4"/>
          <p:cNvSpPr/>
          <p:nvPr/>
        </p:nvSpPr>
        <p:spPr>
          <a:xfrm>
            <a:off x="2423160" y="1828800"/>
            <a:ext cx="1828800" cy="292608"/>
          </a:xfrm>
          <a:prstGeom prst="rect">
            <a:avLst/>
          </a:prstGeom>
          <a:noFill/>
          <a:ln/>
        </p:spPr>
        <p:txBody>
          <a:bodyPr wrap="square" lIns="0" tIns="0" rIns="0" bIns="0" rtlCol="0" anchor="ctr"/>
          <a:lstStyle/>
          <a:p>
            <a:pPr marL="0" indent="0" algn="ctr">
              <a:buNone/>
            </a:pPr>
            <a:r>
              <a:rPr lang="en-US" sz="1650" b="1" dirty="0">
                <a:solidFill>
                  <a:srgbClr val="000000"/>
                </a:solidFill>
              </a:rPr>
              <a:t>Wednesday</a:t>
            </a:r>
            <a:endParaRPr lang="en-US" sz="1650" dirty="0"/>
          </a:p>
        </p:txBody>
      </p:sp>
      <p:sp>
        <p:nvSpPr>
          <p:cNvPr id="7" name="Shape 5"/>
          <p:cNvSpPr/>
          <p:nvPr/>
        </p:nvSpPr>
        <p:spPr>
          <a:xfrm>
            <a:off x="2423160" y="2194560"/>
            <a:ext cx="0" cy="2377440"/>
          </a:xfrm>
          <a:prstGeom prst="line">
            <a:avLst/>
          </a:prstGeom>
          <a:noFill/>
          <a:ln w="12700">
            <a:solidFill>
              <a:srgbClr val="D9E1E8"/>
            </a:solidFill>
            <a:prstDash val="solid"/>
          </a:ln>
        </p:spPr>
        <p:txBody>
          <a:bodyPr/>
          <a:lstStyle/>
          <a:p>
            <a:endParaRPr lang="en-US"/>
          </a:p>
        </p:txBody>
      </p:sp>
      <p:sp>
        <p:nvSpPr>
          <p:cNvPr id="8" name="Text 6"/>
          <p:cNvSpPr/>
          <p:nvPr/>
        </p:nvSpPr>
        <p:spPr>
          <a:xfrm>
            <a:off x="4251960" y="1828800"/>
            <a:ext cx="1828800" cy="292608"/>
          </a:xfrm>
          <a:prstGeom prst="rect">
            <a:avLst/>
          </a:prstGeom>
          <a:noFill/>
          <a:ln/>
        </p:spPr>
        <p:txBody>
          <a:bodyPr wrap="square" lIns="0" tIns="0" rIns="0" bIns="0" rtlCol="0" anchor="ctr"/>
          <a:lstStyle/>
          <a:p>
            <a:pPr marL="0" indent="0" algn="ctr">
              <a:buNone/>
            </a:pPr>
            <a:r>
              <a:rPr lang="en-US" sz="1650" b="1" dirty="0">
                <a:solidFill>
                  <a:srgbClr val="000000"/>
                </a:solidFill>
              </a:rPr>
              <a:t>Thursday</a:t>
            </a:r>
            <a:endParaRPr lang="en-US" sz="1650" dirty="0"/>
          </a:p>
        </p:txBody>
      </p:sp>
      <p:sp>
        <p:nvSpPr>
          <p:cNvPr id="9" name="Shape 7"/>
          <p:cNvSpPr/>
          <p:nvPr/>
        </p:nvSpPr>
        <p:spPr>
          <a:xfrm>
            <a:off x="4251960" y="2194560"/>
            <a:ext cx="0" cy="2377440"/>
          </a:xfrm>
          <a:prstGeom prst="line">
            <a:avLst/>
          </a:prstGeom>
          <a:noFill/>
          <a:ln w="12700">
            <a:solidFill>
              <a:srgbClr val="D9E1E8"/>
            </a:solidFill>
            <a:prstDash val="solid"/>
          </a:ln>
        </p:spPr>
        <p:txBody>
          <a:bodyPr/>
          <a:lstStyle/>
          <a:p>
            <a:endParaRPr lang="en-US"/>
          </a:p>
        </p:txBody>
      </p:sp>
      <p:sp>
        <p:nvSpPr>
          <p:cNvPr id="10" name="Text 8"/>
          <p:cNvSpPr/>
          <p:nvPr/>
        </p:nvSpPr>
        <p:spPr>
          <a:xfrm>
            <a:off x="6080760" y="1828800"/>
            <a:ext cx="1828800" cy="292608"/>
          </a:xfrm>
          <a:prstGeom prst="rect">
            <a:avLst/>
          </a:prstGeom>
          <a:noFill/>
          <a:ln/>
        </p:spPr>
        <p:txBody>
          <a:bodyPr wrap="square" lIns="0" tIns="0" rIns="0" bIns="0" rtlCol="0" anchor="ctr"/>
          <a:lstStyle/>
          <a:p>
            <a:pPr marL="0" indent="0" algn="ctr">
              <a:buNone/>
            </a:pPr>
            <a:r>
              <a:rPr lang="en-US" sz="1650" b="1" dirty="0">
                <a:solidFill>
                  <a:srgbClr val="000000"/>
                </a:solidFill>
              </a:rPr>
              <a:t>Friday</a:t>
            </a:r>
            <a:endParaRPr lang="en-US" sz="1650" dirty="0"/>
          </a:p>
        </p:txBody>
      </p:sp>
      <p:sp>
        <p:nvSpPr>
          <p:cNvPr id="11" name="Shape 9"/>
          <p:cNvSpPr/>
          <p:nvPr/>
        </p:nvSpPr>
        <p:spPr>
          <a:xfrm>
            <a:off x="6080760" y="2194560"/>
            <a:ext cx="0" cy="2377440"/>
          </a:xfrm>
          <a:prstGeom prst="line">
            <a:avLst/>
          </a:prstGeom>
          <a:noFill/>
          <a:ln w="12700">
            <a:solidFill>
              <a:srgbClr val="D9E1E8"/>
            </a:solidFill>
            <a:prstDash val="solid"/>
          </a:ln>
        </p:spPr>
        <p:txBody>
          <a:bodyPr/>
          <a:lstStyle/>
          <a:p>
            <a:endParaRPr lang="en-US"/>
          </a:p>
        </p:txBody>
      </p:sp>
      <p:sp>
        <p:nvSpPr>
          <p:cNvPr id="12" name="Text 10"/>
          <p:cNvSpPr/>
          <p:nvPr/>
        </p:nvSpPr>
        <p:spPr>
          <a:xfrm>
            <a:off x="7909560" y="1828800"/>
            <a:ext cx="1828800" cy="292608"/>
          </a:xfrm>
          <a:prstGeom prst="rect">
            <a:avLst/>
          </a:prstGeom>
          <a:noFill/>
          <a:ln/>
        </p:spPr>
        <p:txBody>
          <a:bodyPr wrap="square" lIns="0" tIns="0" rIns="0" bIns="0" rtlCol="0" anchor="ctr"/>
          <a:lstStyle/>
          <a:p>
            <a:pPr marL="0" indent="0" algn="ctr">
              <a:buNone/>
            </a:pPr>
            <a:r>
              <a:rPr lang="en-US" sz="1650" b="1" dirty="0">
                <a:solidFill>
                  <a:srgbClr val="000000"/>
                </a:solidFill>
              </a:rPr>
              <a:t>Saturday</a:t>
            </a:r>
            <a:endParaRPr lang="en-US" sz="1650" dirty="0"/>
          </a:p>
        </p:txBody>
      </p:sp>
      <p:sp>
        <p:nvSpPr>
          <p:cNvPr id="13" name="Shape 11"/>
          <p:cNvSpPr/>
          <p:nvPr/>
        </p:nvSpPr>
        <p:spPr>
          <a:xfrm>
            <a:off x="7909560" y="2194560"/>
            <a:ext cx="0" cy="2377440"/>
          </a:xfrm>
          <a:prstGeom prst="line">
            <a:avLst/>
          </a:prstGeom>
          <a:noFill/>
          <a:ln w="12700">
            <a:solidFill>
              <a:srgbClr val="D9E1E8"/>
            </a:solidFill>
            <a:prstDash val="solid"/>
          </a:ln>
        </p:spPr>
        <p:txBody>
          <a:bodyPr/>
          <a:lstStyle/>
          <a:p>
            <a:endParaRPr lang="en-US"/>
          </a:p>
        </p:txBody>
      </p:sp>
      <p:sp>
        <p:nvSpPr>
          <p:cNvPr id="14" name="Text 12"/>
          <p:cNvSpPr/>
          <p:nvPr/>
        </p:nvSpPr>
        <p:spPr>
          <a:xfrm>
            <a:off x="9738360" y="1828800"/>
            <a:ext cx="1828800" cy="292608"/>
          </a:xfrm>
          <a:prstGeom prst="rect">
            <a:avLst/>
          </a:prstGeom>
          <a:noFill/>
          <a:ln/>
        </p:spPr>
        <p:txBody>
          <a:bodyPr wrap="square" lIns="0" tIns="0" rIns="0" bIns="0" rtlCol="0" anchor="ctr"/>
          <a:lstStyle/>
          <a:p>
            <a:pPr marL="0" indent="0" algn="ctr">
              <a:buNone/>
            </a:pPr>
            <a:r>
              <a:rPr lang="en-US" sz="1650" b="1" dirty="0">
                <a:solidFill>
                  <a:srgbClr val="000000"/>
                </a:solidFill>
              </a:rPr>
              <a:t>Sunday</a:t>
            </a:r>
            <a:endParaRPr lang="en-US" sz="1650" dirty="0"/>
          </a:p>
        </p:txBody>
      </p:sp>
      <p:sp>
        <p:nvSpPr>
          <p:cNvPr id="15" name="Shape 13"/>
          <p:cNvSpPr/>
          <p:nvPr/>
        </p:nvSpPr>
        <p:spPr>
          <a:xfrm>
            <a:off x="9738360" y="2194560"/>
            <a:ext cx="0" cy="2377440"/>
          </a:xfrm>
          <a:prstGeom prst="line">
            <a:avLst/>
          </a:prstGeom>
          <a:noFill/>
          <a:ln w="12700">
            <a:solidFill>
              <a:srgbClr val="D9E1E8"/>
            </a:solidFill>
            <a:prstDash val="solid"/>
          </a:ln>
        </p:spPr>
        <p:txBody>
          <a:bodyPr/>
          <a:lstStyle/>
          <a:p>
            <a:endParaRPr lang="en-US"/>
          </a:p>
        </p:txBody>
      </p:sp>
      <p:sp>
        <p:nvSpPr>
          <p:cNvPr id="16" name="Shape 14"/>
          <p:cNvSpPr/>
          <p:nvPr/>
        </p:nvSpPr>
        <p:spPr>
          <a:xfrm>
            <a:off x="11567160" y="2194560"/>
            <a:ext cx="0" cy="2377440"/>
          </a:xfrm>
          <a:prstGeom prst="line">
            <a:avLst/>
          </a:prstGeom>
          <a:noFill/>
          <a:ln w="12700">
            <a:solidFill>
              <a:srgbClr val="D9E1E8"/>
            </a:solidFill>
            <a:prstDash val="solid"/>
          </a:ln>
        </p:spPr>
        <p:txBody>
          <a:bodyPr/>
          <a:lstStyle/>
          <a:p>
            <a:endParaRPr lang="en-US"/>
          </a:p>
        </p:txBody>
      </p:sp>
      <p:sp>
        <p:nvSpPr>
          <p:cNvPr id="17" name="Text 15"/>
          <p:cNvSpPr/>
          <p:nvPr/>
        </p:nvSpPr>
        <p:spPr>
          <a:xfrm>
            <a:off x="2496312" y="2423160"/>
            <a:ext cx="1682496" cy="685800"/>
          </a:xfrm>
          <a:prstGeom prst="rect">
            <a:avLst/>
          </a:prstGeom>
          <a:noFill/>
          <a:ln/>
        </p:spPr>
        <p:txBody>
          <a:bodyPr wrap="square" lIns="0" tIns="0" rIns="0" bIns="0" rtlCol="0" anchor="ctr"/>
          <a:lstStyle/>
          <a:p>
            <a:pPr marL="0" indent="0" algn="ctr">
              <a:buNone/>
            </a:pPr>
            <a:r>
              <a:rPr lang="en-US" sz="1400" b="1" dirty="0">
                <a:solidFill>
                  <a:srgbClr val="C58A32"/>
                </a:solidFill>
                <a:latin typeface="Aptos"/>
              </a:rPr>
              <a:t>Death ~3 PM</a:t>
            </a:r>
          </a:p>
          <a:p>
            <a:pPr marL="0" indent="0" algn="ctr">
              <a:buNone/>
            </a:pPr>
            <a:r>
              <a:rPr lang="en-US" sz="1400" b="1" dirty="0">
                <a:solidFill>
                  <a:srgbClr val="C58A32"/>
                </a:solidFill>
                <a:latin typeface="Aptos"/>
              </a:rPr>
              <a:t>Burial before sunset</a:t>
            </a:r>
          </a:p>
        </p:txBody>
      </p:sp>
      <p:sp>
        <p:nvSpPr>
          <p:cNvPr id="18" name="Text 16"/>
          <p:cNvSpPr/>
          <p:nvPr/>
        </p:nvSpPr>
        <p:spPr>
          <a:xfrm>
            <a:off x="8019288" y="2633472"/>
            <a:ext cx="1609344" cy="292608"/>
          </a:xfrm>
          <a:prstGeom prst="rect">
            <a:avLst/>
          </a:prstGeom>
          <a:noFill/>
          <a:ln/>
        </p:spPr>
        <p:txBody>
          <a:bodyPr wrap="square" lIns="0" tIns="0" rIns="0" bIns="0" rtlCol="0" anchor="ctr"/>
          <a:lstStyle/>
          <a:p>
            <a:pPr marL="0" indent="0" algn="ctr">
              <a:buNone/>
            </a:pPr>
            <a:r>
              <a:rPr lang="en-US" sz="1400" b="1" dirty="0">
                <a:solidFill>
                  <a:srgbClr val="0B2F5B"/>
                </a:solidFill>
                <a:latin typeface="Aptos"/>
              </a:rPr>
              <a:t>Sabbath rest</a:t>
            </a:r>
          </a:p>
        </p:txBody>
      </p:sp>
      <p:sp>
        <p:nvSpPr>
          <p:cNvPr id="19" name="Text 17"/>
          <p:cNvSpPr/>
          <p:nvPr/>
        </p:nvSpPr>
        <p:spPr>
          <a:xfrm>
            <a:off x="9848088" y="2487168"/>
            <a:ext cx="1609344" cy="566928"/>
          </a:xfrm>
          <a:prstGeom prst="rect">
            <a:avLst/>
          </a:prstGeom>
          <a:noFill/>
          <a:ln/>
        </p:spPr>
        <p:txBody>
          <a:bodyPr wrap="square" lIns="0" tIns="0" rIns="0" bIns="0" rtlCol="0" anchor="ctr"/>
          <a:lstStyle/>
          <a:p>
            <a:pPr marL="0" indent="0" algn="ctr">
              <a:buNone/>
            </a:pPr>
            <a:r>
              <a:rPr lang="en-US" sz="1400" b="1" dirty="0">
                <a:solidFill>
                  <a:srgbClr val="0B2F5B"/>
                </a:solidFill>
                <a:latin typeface="Aptos"/>
              </a:rPr>
              <a:t>Tomb found</a:t>
            </a:r>
          </a:p>
          <a:p>
            <a:pPr marL="0" indent="0" algn="ctr">
              <a:buNone/>
            </a:pPr>
            <a:r>
              <a:rPr lang="en-US" sz="1400" b="1" dirty="0">
                <a:solidFill>
                  <a:srgbClr val="0B2F5B"/>
                </a:solidFill>
                <a:latin typeface="Aptos"/>
              </a:rPr>
              <a:t>empty</a:t>
            </a:r>
          </a:p>
        </p:txBody>
      </p:sp>
      <p:sp>
        <p:nvSpPr>
          <p:cNvPr id="20" name="Shape 18"/>
          <p:cNvSpPr/>
          <p:nvPr/>
        </p:nvSpPr>
        <p:spPr>
          <a:xfrm>
            <a:off x="3794760" y="3794760"/>
            <a:ext cx="914400" cy="841248"/>
          </a:xfrm>
          <a:prstGeom prst="rect">
            <a:avLst/>
          </a:prstGeom>
          <a:solidFill>
            <a:srgbClr val="D9E3F1"/>
          </a:solidFill>
          <a:ln w="12700">
            <a:solidFill>
              <a:srgbClr val="0B2F5B"/>
            </a:solidFill>
            <a:prstDash val="solid"/>
          </a:ln>
        </p:spPr>
        <p:txBody>
          <a:bodyPr/>
          <a:lstStyle/>
          <a:p>
            <a:endParaRPr lang="en-US"/>
          </a:p>
        </p:txBody>
      </p:sp>
      <p:sp>
        <p:nvSpPr>
          <p:cNvPr id="21" name="Text 19"/>
          <p:cNvSpPr/>
          <p:nvPr/>
        </p:nvSpPr>
        <p:spPr>
          <a:xfrm>
            <a:off x="3840480" y="3959352"/>
            <a:ext cx="822960" cy="320040"/>
          </a:xfrm>
          <a:prstGeom prst="rect">
            <a:avLst/>
          </a:prstGeom>
          <a:noFill/>
          <a:ln/>
        </p:spPr>
        <p:txBody>
          <a:bodyPr wrap="square" lIns="0" tIns="0" rIns="0" bIns="0" rtlCol="0" anchor="ctr"/>
          <a:lstStyle/>
          <a:p>
            <a:pPr marL="0" indent="0" algn="ctr">
              <a:buNone/>
            </a:pPr>
            <a:r>
              <a:rPr lang="en-US" sz="1800" b="1" dirty="0">
                <a:solidFill>
                  <a:srgbClr val="000000"/>
                </a:solidFill>
              </a:rPr>
              <a:t>Night 1</a:t>
            </a:r>
            <a:endParaRPr lang="en-US" sz="1800" dirty="0"/>
          </a:p>
        </p:txBody>
      </p:sp>
      <p:sp>
        <p:nvSpPr>
          <p:cNvPr id="22" name="Shape 20"/>
          <p:cNvSpPr/>
          <p:nvPr/>
        </p:nvSpPr>
        <p:spPr>
          <a:xfrm>
            <a:off x="4709160" y="3794760"/>
            <a:ext cx="914400" cy="841248"/>
          </a:xfrm>
          <a:prstGeom prst="rect">
            <a:avLst/>
          </a:prstGeom>
          <a:solidFill>
            <a:srgbClr val="FFF0C8"/>
          </a:solidFill>
          <a:ln w="12700">
            <a:solidFill>
              <a:srgbClr val="0B2F5B"/>
            </a:solidFill>
            <a:prstDash val="solid"/>
          </a:ln>
        </p:spPr>
        <p:txBody>
          <a:bodyPr/>
          <a:lstStyle/>
          <a:p>
            <a:endParaRPr lang="en-US"/>
          </a:p>
        </p:txBody>
      </p:sp>
      <p:sp>
        <p:nvSpPr>
          <p:cNvPr id="23" name="Text 21"/>
          <p:cNvSpPr/>
          <p:nvPr/>
        </p:nvSpPr>
        <p:spPr>
          <a:xfrm>
            <a:off x="4754880" y="3959352"/>
            <a:ext cx="822960" cy="320040"/>
          </a:xfrm>
          <a:prstGeom prst="rect">
            <a:avLst/>
          </a:prstGeom>
          <a:noFill/>
          <a:ln/>
        </p:spPr>
        <p:txBody>
          <a:bodyPr wrap="square" lIns="0" tIns="0" rIns="0" bIns="0" rtlCol="0" anchor="ctr"/>
          <a:lstStyle/>
          <a:p>
            <a:pPr marL="0" indent="0" algn="ctr">
              <a:buNone/>
            </a:pPr>
            <a:r>
              <a:rPr lang="en-US" sz="1800" b="1" dirty="0">
                <a:solidFill>
                  <a:srgbClr val="000000"/>
                </a:solidFill>
              </a:rPr>
              <a:t>Day 1</a:t>
            </a:r>
            <a:endParaRPr lang="en-US" sz="1800" dirty="0"/>
          </a:p>
        </p:txBody>
      </p:sp>
      <p:sp>
        <p:nvSpPr>
          <p:cNvPr id="24" name="Shape 22"/>
          <p:cNvSpPr/>
          <p:nvPr/>
        </p:nvSpPr>
        <p:spPr>
          <a:xfrm>
            <a:off x="5623560" y="3794760"/>
            <a:ext cx="914400" cy="841248"/>
          </a:xfrm>
          <a:prstGeom prst="rect">
            <a:avLst/>
          </a:prstGeom>
          <a:solidFill>
            <a:srgbClr val="D9E3F1"/>
          </a:solidFill>
          <a:ln w="12700">
            <a:solidFill>
              <a:srgbClr val="0B2F5B"/>
            </a:solidFill>
            <a:prstDash val="solid"/>
          </a:ln>
        </p:spPr>
        <p:txBody>
          <a:bodyPr/>
          <a:lstStyle/>
          <a:p>
            <a:endParaRPr lang="en-US"/>
          </a:p>
        </p:txBody>
      </p:sp>
      <p:sp>
        <p:nvSpPr>
          <p:cNvPr id="25" name="Text 23"/>
          <p:cNvSpPr/>
          <p:nvPr/>
        </p:nvSpPr>
        <p:spPr>
          <a:xfrm>
            <a:off x="5669280" y="3959352"/>
            <a:ext cx="822960" cy="320040"/>
          </a:xfrm>
          <a:prstGeom prst="rect">
            <a:avLst/>
          </a:prstGeom>
          <a:noFill/>
          <a:ln/>
        </p:spPr>
        <p:txBody>
          <a:bodyPr wrap="square" lIns="0" tIns="0" rIns="0" bIns="0" rtlCol="0" anchor="ctr"/>
          <a:lstStyle/>
          <a:p>
            <a:pPr marL="0" indent="0" algn="ctr">
              <a:buNone/>
            </a:pPr>
            <a:r>
              <a:rPr lang="en-US" sz="1800" b="1" dirty="0">
                <a:solidFill>
                  <a:srgbClr val="000000"/>
                </a:solidFill>
              </a:rPr>
              <a:t>Night 2</a:t>
            </a:r>
            <a:endParaRPr lang="en-US" sz="1800" dirty="0"/>
          </a:p>
        </p:txBody>
      </p:sp>
      <p:sp>
        <p:nvSpPr>
          <p:cNvPr id="26" name="Shape 24"/>
          <p:cNvSpPr/>
          <p:nvPr/>
        </p:nvSpPr>
        <p:spPr>
          <a:xfrm>
            <a:off x="6537960" y="3794760"/>
            <a:ext cx="914400" cy="841248"/>
          </a:xfrm>
          <a:prstGeom prst="rect">
            <a:avLst/>
          </a:prstGeom>
          <a:solidFill>
            <a:srgbClr val="FFF0C8"/>
          </a:solidFill>
          <a:ln w="12700">
            <a:solidFill>
              <a:srgbClr val="0B2F5B"/>
            </a:solidFill>
            <a:prstDash val="solid"/>
          </a:ln>
        </p:spPr>
        <p:txBody>
          <a:bodyPr/>
          <a:lstStyle/>
          <a:p>
            <a:endParaRPr lang="en-US"/>
          </a:p>
        </p:txBody>
      </p:sp>
      <p:sp>
        <p:nvSpPr>
          <p:cNvPr id="27" name="Text 25"/>
          <p:cNvSpPr/>
          <p:nvPr/>
        </p:nvSpPr>
        <p:spPr>
          <a:xfrm>
            <a:off x="6583680" y="3959352"/>
            <a:ext cx="822960" cy="320040"/>
          </a:xfrm>
          <a:prstGeom prst="rect">
            <a:avLst/>
          </a:prstGeom>
          <a:noFill/>
          <a:ln/>
        </p:spPr>
        <p:txBody>
          <a:bodyPr wrap="square" lIns="0" tIns="0" rIns="0" bIns="0" rtlCol="0" anchor="ctr"/>
          <a:lstStyle/>
          <a:p>
            <a:pPr marL="0" indent="0" algn="ctr">
              <a:buNone/>
            </a:pPr>
            <a:r>
              <a:rPr lang="en-US" sz="1800" b="1" dirty="0">
                <a:solidFill>
                  <a:srgbClr val="000000"/>
                </a:solidFill>
              </a:rPr>
              <a:t>Day 2</a:t>
            </a:r>
            <a:endParaRPr lang="en-US" sz="1800" dirty="0"/>
          </a:p>
        </p:txBody>
      </p:sp>
      <p:sp>
        <p:nvSpPr>
          <p:cNvPr id="28" name="Shape 26"/>
          <p:cNvSpPr/>
          <p:nvPr/>
        </p:nvSpPr>
        <p:spPr>
          <a:xfrm>
            <a:off x="7452360" y="3794760"/>
            <a:ext cx="914400" cy="841248"/>
          </a:xfrm>
          <a:prstGeom prst="rect">
            <a:avLst/>
          </a:prstGeom>
          <a:solidFill>
            <a:srgbClr val="D9E3F1"/>
          </a:solidFill>
          <a:ln w="12700">
            <a:solidFill>
              <a:srgbClr val="0B2F5B"/>
            </a:solidFill>
            <a:prstDash val="solid"/>
          </a:ln>
        </p:spPr>
        <p:txBody>
          <a:bodyPr/>
          <a:lstStyle/>
          <a:p>
            <a:endParaRPr lang="en-US"/>
          </a:p>
        </p:txBody>
      </p:sp>
      <p:sp>
        <p:nvSpPr>
          <p:cNvPr id="29" name="Text 27"/>
          <p:cNvSpPr/>
          <p:nvPr/>
        </p:nvSpPr>
        <p:spPr>
          <a:xfrm>
            <a:off x="7498080" y="3959352"/>
            <a:ext cx="822960" cy="320040"/>
          </a:xfrm>
          <a:prstGeom prst="rect">
            <a:avLst/>
          </a:prstGeom>
          <a:noFill/>
          <a:ln/>
        </p:spPr>
        <p:txBody>
          <a:bodyPr wrap="square" lIns="0" tIns="0" rIns="0" bIns="0" rtlCol="0" anchor="ctr"/>
          <a:lstStyle/>
          <a:p>
            <a:pPr marL="0" indent="0" algn="ctr">
              <a:buNone/>
            </a:pPr>
            <a:r>
              <a:rPr lang="en-US" sz="1800" b="1" dirty="0">
                <a:solidFill>
                  <a:srgbClr val="000000"/>
                </a:solidFill>
              </a:rPr>
              <a:t>Night 3</a:t>
            </a:r>
            <a:endParaRPr lang="en-US" sz="1800" dirty="0"/>
          </a:p>
        </p:txBody>
      </p:sp>
      <p:sp>
        <p:nvSpPr>
          <p:cNvPr id="30" name="Shape 28"/>
          <p:cNvSpPr/>
          <p:nvPr/>
        </p:nvSpPr>
        <p:spPr>
          <a:xfrm>
            <a:off x="8366760" y="3794760"/>
            <a:ext cx="914400" cy="841248"/>
          </a:xfrm>
          <a:prstGeom prst="rect">
            <a:avLst/>
          </a:prstGeom>
          <a:solidFill>
            <a:srgbClr val="FFF0C8"/>
          </a:solidFill>
          <a:ln w="12700">
            <a:solidFill>
              <a:srgbClr val="0B2F5B"/>
            </a:solidFill>
            <a:prstDash val="solid"/>
          </a:ln>
        </p:spPr>
        <p:txBody>
          <a:bodyPr/>
          <a:lstStyle/>
          <a:p>
            <a:endParaRPr lang="en-US"/>
          </a:p>
        </p:txBody>
      </p:sp>
      <p:sp>
        <p:nvSpPr>
          <p:cNvPr id="31" name="Text 29"/>
          <p:cNvSpPr/>
          <p:nvPr/>
        </p:nvSpPr>
        <p:spPr>
          <a:xfrm>
            <a:off x="8412480" y="3959352"/>
            <a:ext cx="822960" cy="320040"/>
          </a:xfrm>
          <a:prstGeom prst="rect">
            <a:avLst/>
          </a:prstGeom>
          <a:noFill/>
          <a:ln/>
        </p:spPr>
        <p:txBody>
          <a:bodyPr wrap="square" lIns="0" tIns="0" rIns="0" bIns="0" rtlCol="0" anchor="ctr"/>
          <a:lstStyle/>
          <a:p>
            <a:pPr marL="0" indent="0" algn="ctr">
              <a:buNone/>
            </a:pPr>
            <a:r>
              <a:rPr lang="en-US" sz="1800" b="1" dirty="0">
                <a:solidFill>
                  <a:srgbClr val="000000"/>
                </a:solidFill>
              </a:rPr>
              <a:t>Day 3</a:t>
            </a:r>
            <a:endParaRPr lang="en-US" sz="1800" dirty="0"/>
          </a:p>
        </p:txBody>
      </p:sp>
      <p:sp>
        <p:nvSpPr>
          <p:cNvPr id="32" name="Text 30"/>
          <p:cNvSpPr/>
          <p:nvPr/>
        </p:nvSpPr>
        <p:spPr>
          <a:xfrm>
            <a:off x="3794760" y="3456432"/>
            <a:ext cx="1828800" cy="219456"/>
          </a:xfrm>
          <a:prstGeom prst="rect">
            <a:avLst/>
          </a:prstGeom>
          <a:noFill/>
          <a:ln/>
        </p:spPr>
        <p:txBody>
          <a:bodyPr wrap="square" lIns="0" tIns="0" rIns="0" bIns="0" rtlCol="0" anchor="ctr"/>
          <a:lstStyle/>
          <a:p>
            <a:pPr marL="0" indent="0" algn="ctr">
              <a:buNone/>
            </a:pPr>
            <a:r>
              <a:rPr lang="en-US" sz="1400" b="1" dirty="0">
                <a:solidFill>
                  <a:srgbClr val="16365C"/>
                </a:solidFill>
              </a:rPr>
              <a:t>Biblical Thu</a:t>
            </a:r>
            <a:endParaRPr lang="en-US" sz="1400" dirty="0"/>
          </a:p>
        </p:txBody>
      </p:sp>
      <p:sp>
        <p:nvSpPr>
          <p:cNvPr id="33" name="Text 31"/>
          <p:cNvSpPr/>
          <p:nvPr/>
        </p:nvSpPr>
        <p:spPr>
          <a:xfrm>
            <a:off x="5623560" y="3456432"/>
            <a:ext cx="1828800" cy="219456"/>
          </a:xfrm>
          <a:prstGeom prst="rect">
            <a:avLst/>
          </a:prstGeom>
          <a:noFill/>
          <a:ln/>
        </p:spPr>
        <p:txBody>
          <a:bodyPr wrap="square" lIns="0" tIns="0" rIns="0" bIns="0" rtlCol="0" anchor="ctr"/>
          <a:lstStyle/>
          <a:p>
            <a:pPr marL="0" indent="0" algn="ctr">
              <a:buNone/>
            </a:pPr>
            <a:r>
              <a:rPr lang="en-US" sz="1400" b="1" dirty="0">
                <a:solidFill>
                  <a:srgbClr val="16365C"/>
                </a:solidFill>
              </a:rPr>
              <a:t>Biblical Fri</a:t>
            </a:r>
            <a:endParaRPr lang="en-US" sz="1400" dirty="0"/>
          </a:p>
        </p:txBody>
      </p:sp>
      <p:sp>
        <p:nvSpPr>
          <p:cNvPr id="34" name="Text 32"/>
          <p:cNvSpPr/>
          <p:nvPr/>
        </p:nvSpPr>
        <p:spPr>
          <a:xfrm>
            <a:off x="7452360" y="3456432"/>
            <a:ext cx="1828800" cy="219456"/>
          </a:xfrm>
          <a:prstGeom prst="rect">
            <a:avLst/>
          </a:prstGeom>
          <a:noFill/>
          <a:ln/>
        </p:spPr>
        <p:txBody>
          <a:bodyPr wrap="square" lIns="0" tIns="0" rIns="0" bIns="0" rtlCol="0" anchor="ctr"/>
          <a:lstStyle/>
          <a:p>
            <a:pPr marL="0" indent="0" algn="ctr">
              <a:buNone/>
            </a:pPr>
            <a:r>
              <a:rPr lang="en-US" sz="1400" b="1" dirty="0">
                <a:solidFill>
                  <a:srgbClr val="16365C"/>
                </a:solidFill>
              </a:rPr>
              <a:t>Biblical Sabbath/Sat</a:t>
            </a:r>
            <a:endParaRPr lang="en-US" sz="1400" dirty="0"/>
          </a:p>
        </p:txBody>
      </p:sp>
      <p:sp>
        <p:nvSpPr>
          <p:cNvPr id="35" name="Shape 33"/>
          <p:cNvSpPr/>
          <p:nvPr/>
        </p:nvSpPr>
        <p:spPr>
          <a:xfrm>
            <a:off x="9281160" y="3310128"/>
            <a:ext cx="0" cy="1417320"/>
          </a:xfrm>
          <a:prstGeom prst="line">
            <a:avLst/>
          </a:prstGeom>
          <a:noFill/>
          <a:ln w="31750">
            <a:solidFill>
              <a:srgbClr val="C58A32"/>
            </a:solidFill>
            <a:prstDash val="solid"/>
          </a:ln>
        </p:spPr>
        <p:txBody>
          <a:bodyPr/>
          <a:lstStyle/>
          <a:p>
            <a:endParaRPr lang="en-US"/>
          </a:p>
        </p:txBody>
      </p:sp>
      <p:sp>
        <p:nvSpPr>
          <p:cNvPr id="36" name="Text 34"/>
          <p:cNvSpPr/>
          <p:nvPr/>
        </p:nvSpPr>
        <p:spPr>
          <a:xfrm>
            <a:off x="8092440" y="4773168"/>
            <a:ext cx="2377440" cy="457200"/>
          </a:xfrm>
          <a:prstGeom prst="rect">
            <a:avLst/>
          </a:prstGeom>
          <a:noFill/>
          <a:ln/>
        </p:spPr>
        <p:txBody>
          <a:bodyPr wrap="square" lIns="0" tIns="0" rIns="0" bIns="0" rtlCol="0" anchor="ctr"/>
          <a:lstStyle/>
          <a:p>
            <a:pPr marL="0" indent="0" algn="ctr">
              <a:buNone/>
            </a:pPr>
            <a:r>
              <a:rPr lang="en-US" sz="1400" b="1" dirty="0">
                <a:solidFill>
                  <a:srgbClr val="C58A32"/>
                </a:solidFill>
                <a:latin typeface="Aptos"/>
              </a:rPr>
              <a:t>Resurrection point</a:t>
            </a:r>
          </a:p>
          <a:p>
            <a:pPr marL="0" indent="0" algn="ctr">
              <a:buNone/>
            </a:pPr>
            <a:r>
              <a:rPr lang="en-US" sz="1400" b="1" dirty="0">
                <a:solidFill>
                  <a:srgbClr val="C58A32"/>
                </a:solidFill>
                <a:latin typeface="Aptos"/>
              </a:rPr>
              <a:t>just before Sabbath ends</a:t>
            </a:r>
          </a:p>
        </p:txBody>
      </p:sp>
      <p:sp>
        <p:nvSpPr>
          <p:cNvPr id="37" name="Shape 35"/>
          <p:cNvSpPr/>
          <p:nvPr/>
        </p:nvSpPr>
        <p:spPr>
          <a:xfrm>
            <a:off x="1234440" y="5440680"/>
            <a:ext cx="9692640" cy="1005840"/>
          </a:xfrm>
          <a:prstGeom prst="roundRect">
            <a:avLst>
              <a:gd name="adj" fmla="val 11111"/>
            </a:avLst>
          </a:prstGeom>
          <a:solidFill>
            <a:srgbClr val="F2F5F8"/>
          </a:solidFill>
          <a:ln w="15875">
            <a:solidFill>
              <a:srgbClr val="C58A32"/>
            </a:solidFill>
            <a:prstDash val="solid"/>
          </a:ln>
        </p:spPr>
        <p:txBody>
          <a:bodyPr/>
          <a:lstStyle/>
          <a:p>
            <a:endParaRPr lang="en-US"/>
          </a:p>
        </p:txBody>
      </p:sp>
      <p:sp>
        <p:nvSpPr>
          <p:cNvPr id="38" name="Text 36"/>
          <p:cNvSpPr/>
          <p:nvPr/>
        </p:nvSpPr>
        <p:spPr>
          <a:xfrm>
            <a:off x="1417320" y="5577840"/>
            <a:ext cx="9326880" cy="274320"/>
          </a:xfrm>
          <a:prstGeom prst="rect">
            <a:avLst/>
          </a:prstGeom>
          <a:noFill/>
          <a:ln/>
        </p:spPr>
        <p:txBody>
          <a:bodyPr wrap="square" lIns="0" tIns="0" rIns="0" bIns="0" rtlCol="0" anchor="ctr"/>
          <a:lstStyle/>
          <a:p>
            <a:pPr marL="0" indent="0">
              <a:buNone/>
            </a:pPr>
            <a:r>
              <a:rPr lang="en-US" sz="1600" b="1" dirty="0">
                <a:solidFill>
                  <a:srgbClr val="0B2F5B"/>
                </a:solidFill>
                <a:latin typeface="Aptos"/>
              </a:rPr>
              <a:t>Summary</a:t>
            </a:r>
          </a:p>
        </p:txBody>
      </p:sp>
      <p:sp>
        <p:nvSpPr>
          <p:cNvPr id="39" name="Text 37"/>
          <p:cNvSpPr/>
          <p:nvPr/>
        </p:nvSpPr>
        <p:spPr>
          <a:xfrm>
            <a:off x="1417320" y="5925312"/>
            <a:ext cx="9326880" cy="402336"/>
          </a:xfrm>
          <a:prstGeom prst="rect">
            <a:avLst/>
          </a:prstGeom>
          <a:noFill/>
          <a:ln/>
        </p:spPr>
        <p:txBody>
          <a:bodyPr wrap="square" lIns="254" tIns="254" rIns="254" bIns="254" rtlCol="0" anchor="ctr"/>
          <a:lstStyle/>
          <a:p>
            <a:pPr marL="0" indent="0">
              <a:buNone/>
            </a:pPr>
            <a:r>
              <a:rPr lang="en-US" sz="1400" dirty="0">
                <a:solidFill>
                  <a:srgbClr val="111111"/>
                </a:solidFill>
              </a:rPr>
              <a:t>Wednesday death and burial → three nights and three days → resurrection placed late Saturday before Sabbath sunset → empty tomb discovered Sunday morning.</a:t>
            </a:r>
            <a:endParaRPr lang="en-US" sz="1400" dirty="0"/>
          </a:p>
        </p:txBody>
      </p:sp>
      <p:sp>
        <p:nvSpPr>
          <p:cNvPr id="40" name="Slide Number Placeholder 0"/>
          <p:cNvSpPr>
            <a:spLocks noGrp="1"/>
          </p:cNvSpPr>
          <p:nvPr>
            <p:ph type="sldNum" sz="quarter" idx="4294967295"/>
          </p:nvPr>
        </p:nvSpPr>
        <p:spPr>
          <a:xfrm>
            <a:off x="11557000" y="6502400"/>
            <a:ext cx="381000" cy="228600"/>
          </a:xfrm>
          <a:prstGeom prst="rect">
            <a:avLst/>
          </a:prstGeom>
          <a:extLst>
            <a:ext uri="{C572A759-6A51-4108-AA02-DFA0A04FC94B}">
              <ma14:wrappingTextBoxFlag xmlns="" xmlns:ma14="http://schemas.microsoft.com/office/mac/drawingml/2011/main" val="0"/>
            </a:ext>
          </a:extLst>
        </p:spPr>
        <p:txBody>
          <a:bodyPr wrap="none"/>
          <a:lstStyle>
            <a:lvl1pPr>
              <a:defRPr sz="850">
                <a:solidFill>
                  <a:srgbClr val="777777"/>
                </a:solidFill>
                <a:latin typeface="Arial"/>
                <a:ea typeface="Arial"/>
                <a:cs typeface="Arial"/>
              </a:defRPr>
            </a:lvl1pPr>
          </a:lstStyle>
          <a:p>
            <a:pPr algn="l"/>
            <a:fld id="{F7021451-1387-4CA6-816F-3879F97B5CBC}" type="slidenum">
              <a:rPr lang="en-US" sz="900">
                <a:solidFill>
                  <a:srgbClr val="536273"/>
                </a:solidFill>
                <a:latin typeface="Aptos"/>
              </a:rPr>
              <a:t>10</a:t>
            </a:fld>
            <a:endParaRPr lang="en-US" sz="900">
              <a:solidFill>
                <a:srgbClr val="536273"/>
              </a:solidFill>
              <a:latin typeface="Aptos"/>
            </a:endParaRPr>
          </a:p>
        </p:txBody>
      </p:sp>
      <p:sp>
        <p:nvSpPr>
          <p:cNvPr id="42" name="Rectangle 41">
            <a:extLst>
              <a:ext uri="{FF2B5EF4-FFF2-40B4-BE49-F238E27FC236}">
                <a16:creationId xmlns:a16="http://schemas.microsoft.com/office/drawing/2014/main" id="{9F9F9483-3E81-472A-B43C-66A333A3E828}"/>
              </a:ext>
            </a:extLst>
          </p:cNvPr>
          <p:cNvSpPr/>
          <p:nvPr/>
        </p:nvSpPr>
        <p:spPr>
          <a:xfrm>
            <a:off x="457200" y="406400"/>
            <a:ext cx="63500" cy="5080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30EBE12A-F1BF-4B61-930A-F01E32A005C7}"/>
              </a:ext>
            </a:extLst>
          </p:cNvPr>
          <p:cNvSpPr/>
          <p:nvPr/>
        </p:nvSpPr>
        <p:spPr>
          <a:xfrm>
            <a:off x="0" y="0"/>
            <a:ext cx="12192000" cy="762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 name="Text 0"/>
          <p:cNvSpPr/>
          <p:nvPr/>
        </p:nvSpPr>
        <p:spPr>
          <a:xfrm>
            <a:off x="594360" y="411480"/>
            <a:ext cx="10972800" cy="502920"/>
          </a:xfrm>
          <a:prstGeom prst="rect">
            <a:avLst/>
          </a:prstGeom>
          <a:noFill/>
          <a:ln/>
        </p:spPr>
        <p:txBody>
          <a:bodyPr wrap="square" lIns="0" tIns="0" rIns="0" bIns="0" rtlCol="0" anchor="ctr"/>
          <a:lstStyle/>
          <a:p>
            <a:pPr marL="0" indent="0">
              <a:buNone/>
            </a:pPr>
            <a:r>
              <a:rPr lang="en-US" sz="2400" b="1" dirty="0">
                <a:solidFill>
                  <a:srgbClr val="0B2F5B"/>
                </a:solidFill>
                <a:latin typeface="Aptos"/>
                <a:ea typeface="Arial" pitchFamily="34" charset="-122"/>
                <a:cs typeface="Arial" pitchFamily="34" charset="-120"/>
              </a:rPr>
              <a:t>Bible Verses that Show this Timeline</a:t>
            </a:r>
            <a:endParaRPr lang="en-US" sz="2400" b="1" dirty="0">
              <a:solidFill>
                <a:srgbClr val="0B2F5B"/>
              </a:solidFill>
              <a:latin typeface="Aptos"/>
            </a:endParaRPr>
          </a:p>
        </p:txBody>
      </p:sp>
      <p:sp>
        <p:nvSpPr>
          <p:cNvPr id="3" name="Text 1"/>
          <p:cNvSpPr/>
          <p:nvPr/>
        </p:nvSpPr>
        <p:spPr>
          <a:xfrm>
            <a:off x="621792" y="932688"/>
            <a:ext cx="10789920" cy="384048"/>
          </a:xfrm>
          <a:prstGeom prst="rect">
            <a:avLst/>
          </a:prstGeom>
          <a:noFill/>
          <a:ln/>
        </p:spPr>
        <p:txBody>
          <a:bodyPr wrap="square" lIns="0" tIns="0" rIns="0" bIns="0" rtlCol="0" anchor="ctr"/>
          <a:lstStyle/>
          <a:p>
            <a:pPr marL="0" indent="0">
              <a:buNone/>
            </a:pPr>
            <a:r>
              <a:rPr lang="en-US" sz="1400" dirty="0">
                <a:solidFill>
                  <a:srgbClr val="536273"/>
                </a:solidFill>
                <a:latin typeface="Aptos"/>
                <a:ea typeface="Arial" pitchFamily="34" charset="-122"/>
                <a:cs typeface="Arial" pitchFamily="34" charset="-120"/>
              </a:rPr>
              <a:t>Use these passages together when studying the chronology.</a:t>
            </a:r>
            <a:endParaRPr lang="en-US" sz="1400" dirty="0">
              <a:solidFill>
                <a:srgbClr val="536273"/>
              </a:solidFill>
              <a:latin typeface="Aptos"/>
            </a:endParaRPr>
          </a:p>
        </p:txBody>
      </p:sp>
      <p:sp>
        <p:nvSpPr>
          <p:cNvPr id="4" name="Text 2"/>
          <p:cNvSpPr/>
          <p:nvPr/>
        </p:nvSpPr>
        <p:spPr>
          <a:xfrm>
            <a:off x="777240" y="1508760"/>
            <a:ext cx="1676400" cy="274320"/>
          </a:xfrm>
          <a:prstGeom prst="rect">
            <a:avLst/>
          </a:prstGeom>
          <a:noFill/>
          <a:ln/>
        </p:spPr>
        <p:txBody>
          <a:bodyPr wrap="square" lIns="0" tIns="0" rIns="0" bIns="0" rtlCol="0" anchor="ctr"/>
          <a:lstStyle/>
          <a:p>
            <a:pPr marL="0" indent="0">
              <a:buNone/>
            </a:pPr>
            <a:r>
              <a:rPr lang="en-US" sz="1500" b="1" dirty="0">
                <a:solidFill>
                  <a:srgbClr val="0B2F5B"/>
                </a:solidFill>
                <a:latin typeface="Aptos"/>
              </a:rPr>
              <a:t>Genesis 1:5</a:t>
            </a:r>
          </a:p>
        </p:txBody>
      </p:sp>
      <p:sp>
        <p:nvSpPr>
          <p:cNvPr id="5" name="Text 3"/>
          <p:cNvSpPr/>
          <p:nvPr/>
        </p:nvSpPr>
        <p:spPr>
          <a:xfrm>
            <a:off x="2603500" y="1508760"/>
            <a:ext cx="3429000" cy="265176"/>
          </a:xfrm>
          <a:prstGeom prst="rect">
            <a:avLst/>
          </a:prstGeom>
          <a:noFill/>
          <a:ln/>
        </p:spPr>
        <p:txBody>
          <a:bodyPr wrap="square" lIns="0" tIns="0" rIns="0" bIns="0" rtlCol="0" anchor="ctr"/>
          <a:lstStyle/>
          <a:p>
            <a:pPr marL="0" indent="0">
              <a:buNone/>
            </a:pPr>
            <a:r>
              <a:rPr lang="en-US" sz="1450" dirty="0">
                <a:solidFill>
                  <a:srgbClr val="111111"/>
                </a:solidFill>
              </a:rPr>
              <a:t>Evening and morning form the day.</a:t>
            </a:r>
            <a:endParaRPr lang="en-US" sz="1450" dirty="0"/>
          </a:p>
        </p:txBody>
      </p:sp>
      <p:sp>
        <p:nvSpPr>
          <p:cNvPr id="6" name="Shape 4"/>
          <p:cNvSpPr/>
          <p:nvPr/>
        </p:nvSpPr>
        <p:spPr>
          <a:xfrm>
            <a:off x="777240" y="2258568"/>
            <a:ext cx="5120640" cy="0"/>
          </a:xfrm>
          <a:prstGeom prst="line">
            <a:avLst/>
          </a:prstGeom>
          <a:noFill/>
          <a:ln w="12700">
            <a:solidFill>
              <a:srgbClr val="D9E1E8"/>
            </a:solidFill>
            <a:prstDash val="solid"/>
          </a:ln>
        </p:spPr>
        <p:txBody>
          <a:bodyPr/>
          <a:lstStyle/>
          <a:p>
            <a:endParaRPr lang="en-US"/>
          </a:p>
        </p:txBody>
      </p:sp>
      <p:sp>
        <p:nvSpPr>
          <p:cNvPr id="7" name="Text 5"/>
          <p:cNvSpPr/>
          <p:nvPr/>
        </p:nvSpPr>
        <p:spPr>
          <a:xfrm>
            <a:off x="777240" y="2560320"/>
            <a:ext cx="1676400" cy="274320"/>
          </a:xfrm>
          <a:prstGeom prst="rect">
            <a:avLst/>
          </a:prstGeom>
          <a:noFill/>
          <a:ln/>
        </p:spPr>
        <p:txBody>
          <a:bodyPr wrap="square" lIns="0" tIns="0" rIns="0" bIns="0" rtlCol="0" anchor="ctr"/>
          <a:lstStyle/>
          <a:p>
            <a:pPr marL="0" indent="0">
              <a:buNone/>
            </a:pPr>
            <a:r>
              <a:rPr lang="en-US" sz="1500" b="1" dirty="0">
                <a:solidFill>
                  <a:srgbClr val="0B2F5B"/>
                </a:solidFill>
                <a:latin typeface="Aptos"/>
              </a:rPr>
              <a:t>Matthew 12:40</a:t>
            </a:r>
          </a:p>
        </p:txBody>
      </p:sp>
      <p:sp>
        <p:nvSpPr>
          <p:cNvPr id="8" name="Text 6"/>
          <p:cNvSpPr/>
          <p:nvPr/>
        </p:nvSpPr>
        <p:spPr>
          <a:xfrm>
            <a:off x="2603500" y="2267711"/>
            <a:ext cx="3429000" cy="859537"/>
          </a:xfrm>
          <a:prstGeom prst="rect">
            <a:avLst/>
          </a:prstGeom>
          <a:noFill/>
          <a:ln/>
        </p:spPr>
        <p:txBody>
          <a:bodyPr wrap="square" lIns="0" tIns="0" rIns="0" bIns="0" rtlCol="0" anchor="ctr"/>
          <a:lstStyle/>
          <a:p>
            <a:pPr marL="0" indent="0">
              <a:buNone/>
            </a:pPr>
            <a:r>
              <a:rPr lang="en-US" sz="1450" dirty="0">
                <a:solidFill>
                  <a:srgbClr val="111111"/>
                </a:solidFill>
              </a:rPr>
              <a:t>“Three days and three nights.”</a:t>
            </a:r>
            <a:endParaRPr lang="en-US" sz="1450" dirty="0"/>
          </a:p>
        </p:txBody>
      </p:sp>
      <p:sp>
        <p:nvSpPr>
          <p:cNvPr id="9" name="Shape 7"/>
          <p:cNvSpPr/>
          <p:nvPr/>
        </p:nvSpPr>
        <p:spPr>
          <a:xfrm>
            <a:off x="777240" y="3310128"/>
            <a:ext cx="5120640" cy="0"/>
          </a:xfrm>
          <a:prstGeom prst="line">
            <a:avLst/>
          </a:prstGeom>
          <a:noFill/>
          <a:ln w="12700">
            <a:solidFill>
              <a:srgbClr val="D9E1E8"/>
            </a:solidFill>
            <a:prstDash val="solid"/>
          </a:ln>
        </p:spPr>
        <p:txBody>
          <a:bodyPr/>
          <a:lstStyle/>
          <a:p>
            <a:endParaRPr lang="en-US"/>
          </a:p>
        </p:txBody>
      </p:sp>
      <p:sp>
        <p:nvSpPr>
          <p:cNvPr id="10" name="Text 8"/>
          <p:cNvSpPr/>
          <p:nvPr/>
        </p:nvSpPr>
        <p:spPr>
          <a:xfrm>
            <a:off x="777240" y="3611880"/>
            <a:ext cx="1676400" cy="274320"/>
          </a:xfrm>
          <a:prstGeom prst="rect">
            <a:avLst/>
          </a:prstGeom>
          <a:noFill/>
          <a:ln/>
        </p:spPr>
        <p:txBody>
          <a:bodyPr wrap="square" lIns="0" tIns="0" rIns="0" bIns="0" rtlCol="0" anchor="ctr"/>
          <a:lstStyle/>
          <a:p>
            <a:pPr marL="0" indent="0">
              <a:buNone/>
            </a:pPr>
            <a:r>
              <a:rPr lang="en-US" sz="1500" b="1" dirty="0">
                <a:solidFill>
                  <a:srgbClr val="0B2F5B"/>
                </a:solidFill>
                <a:latin typeface="Aptos"/>
              </a:rPr>
              <a:t>John 19:31</a:t>
            </a:r>
          </a:p>
        </p:txBody>
      </p:sp>
      <p:sp>
        <p:nvSpPr>
          <p:cNvPr id="11" name="Text 9"/>
          <p:cNvSpPr/>
          <p:nvPr/>
        </p:nvSpPr>
        <p:spPr>
          <a:xfrm>
            <a:off x="2603500" y="3602736"/>
            <a:ext cx="3429000" cy="521208"/>
          </a:xfrm>
          <a:prstGeom prst="rect">
            <a:avLst/>
          </a:prstGeom>
          <a:noFill/>
          <a:ln/>
        </p:spPr>
        <p:txBody>
          <a:bodyPr wrap="square" lIns="0" tIns="0" rIns="0" bIns="0" rtlCol="0" anchor="ctr"/>
          <a:lstStyle/>
          <a:p>
            <a:pPr marL="0" indent="0">
              <a:buNone/>
            </a:pPr>
            <a:r>
              <a:rPr lang="en-US" sz="1450" dirty="0">
                <a:solidFill>
                  <a:srgbClr val="111111"/>
                </a:solidFill>
              </a:rPr>
              <a:t>The approaching Sabbath was “an high day.”</a:t>
            </a:r>
            <a:endParaRPr lang="en-US" sz="1450" dirty="0"/>
          </a:p>
        </p:txBody>
      </p:sp>
      <p:sp>
        <p:nvSpPr>
          <p:cNvPr id="12" name="Shape 10"/>
          <p:cNvSpPr/>
          <p:nvPr/>
        </p:nvSpPr>
        <p:spPr>
          <a:xfrm>
            <a:off x="777240" y="4361688"/>
            <a:ext cx="5120640" cy="0"/>
          </a:xfrm>
          <a:prstGeom prst="line">
            <a:avLst/>
          </a:prstGeom>
          <a:noFill/>
          <a:ln w="12700">
            <a:solidFill>
              <a:srgbClr val="D9E1E8"/>
            </a:solidFill>
            <a:prstDash val="solid"/>
          </a:ln>
        </p:spPr>
        <p:txBody>
          <a:bodyPr/>
          <a:lstStyle/>
          <a:p>
            <a:endParaRPr lang="en-US"/>
          </a:p>
        </p:txBody>
      </p:sp>
      <p:sp>
        <p:nvSpPr>
          <p:cNvPr id="13" name="Text 11"/>
          <p:cNvSpPr/>
          <p:nvPr/>
        </p:nvSpPr>
        <p:spPr>
          <a:xfrm>
            <a:off x="777240" y="4809744"/>
            <a:ext cx="1676400" cy="274320"/>
          </a:xfrm>
          <a:prstGeom prst="rect">
            <a:avLst/>
          </a:prstGeom>
          <a:noFill/>
          <a:ln/>
        </p:spPr>
        <p:txBody>
          <a:bodyPr wrap="square" lIns="0" tIns="0" rIns="0" bIns="0" rtlCol="0" anchor="ctr"/>
          <a:lstStyle/>
          <a:p>
            <a:pPr marL="0" indent="0">
              <a:buNone/>
            </a:pPr>
            <a:r>
              <a:rPr lang="en-US" sz="1500" b="1" dirty="0">
                <a:solidFill>
                  <a:srgbClr val="0B2F5B"/>
                </a:solidFill>
                <a:latin typeface="Aptos"/>
              </a:rPr>
              <a:t>Luke 23:54–56</a:t>
            </a:r>
          </a:p>
        </p:txBody>
      </p:sp>
      <p:sp>
        <p:nvSpPr>
          <p:cNvPr id="14" name="Text 12"/>
          <p:cNvSpPr/>
          <p:nvPr/>
        </p:nvSpPr>
        <p:spPr>
          <a:xfrm>
            <a:off x="2603500" y="4663440"/>
            <a:ext cx="3429000" cy="521205"/>
          </a:xfrm>
          <a:prstGeom prst="rect">
            <a:avLst/>
          </a:prstGeom>
          <a:noFill/>
          <a:ln/>
        </p:spPr>
        <p:txBody>
          <a:bodyPr wrap="square" lIns="0" tIns="0" rIns="0" bIns="0" rtlCol="0" anchor="ctr"/>
          <a:lstStyle/>
          <a:p>
            <a:pPr marL="0" indent="0">
              <a:buNone/>
            </a:pPr>
            <a:r>
              <a:rPr lang="en-US" sz="1450" dirty="0">
                <a:solidFill>
                  <a:srgbClr val="111111"/>
                </a:solidFill>
              </a:rPr>
              <a:t>Preparation, spices, and Sabbath rest.</a:t>
            </a:r>
            <a:endParaRPr lang="en-US" sz="1450" dirty="0"/>
          </a:p>
        </p:txBody>
      </p:sp>
      <p:sp>
        <p:nvSpPr>
          <p:cNvPr id="15" name="Text 13"/>
          <p:cNvSpPr/>
          <p:nvPr/>
        </p:nvSpPr>
        <p:spPr>
          <a:xfrm>
            <a:off x="6263640" y="1508760"/>
            <a:ext cx="1676400" cy="274320"/>
          </a:xfrm>
          <a:prstGeom prst="rect">
            <a:avLst/>
          </a:prstGeom>
          <a:noFill/>
          <a:ln/>
        </p:spPr>
        <p:txBody>
          <a:bodyPr wrap="square" lIns="0" tIns="0" rIns="0" bIns="0" rtlCol="0" anchor="ctr"/>
          <a:lstStyle/>
          <a:p>
            <a:pPr marL="0" indent="0">
              <a:buNone/>
            </a:pPr>
            <a:r>
              <a:rPr lang="en-US" sz="1500" b="1" dirty="0">
                <a:solidFill>
                  <a:srgbClr val="0B2F5B"/>
                </a:solidFill>
                <a:latin typeface="Aptos"/>
              </a:rPr>
              <a:t>Mark 16:1–2</a:t>
            </a:r>
          </a:p>
        </p:txBody>
      </p:sp>
      <p:sp>
        <p:nvSpPr>
          <p:cNvPr id="16" name="Text 14"/>
          <p:cNvSpPr/>
          <p:nvPr/>
        </p:nvSpPr>
        <p:spPr>
          <a:xfrm>
            <a:off x="8102600" y="1389888"/>
            <a:ext cx="3416300" cy="685800"/>
          </a:xfrm>
          <a:prstGeom prst="rect">
            <a:avLst/>
          </a:prstGeom>
          <a:noFill/>
          <a:ln/>
        </p:spPr>
        <p:txBody>
          <a:bodyPr wrap="square" lIns="0" tIns="0" rIns="0" bIns="0" rtlCol="0" anchor="ctr"/>
          <a:lstStyle/>
          <a:p>
            <a:pPr marL="0" indent="0">
              <a:buNone/>
            </a:pPr>
            <a:r>
              <a:rPr lang="en-US" sz="1450" dirty="0">
                <a:solidFill>
                  <a:srgbClr val="111111"/>
                </a:solidFill>
              </a:rPr>
              <a:t>Spices purchased after a Sabbath; women come early first day.</a:t>
            </a:r>
            <a:endParaRPr lang="en-US" sz="1450" dirty="0"/>
          </a:p>
        </p:txBody>
      </p:sp>
      <p:sp>
        <p:nvSpPr>
          <p:cNvPr id="17" name="Shape 15"/>
          <p:cNvSpPr/>
          <p:nvPr/>
        </p:nvSpPr>
        <p:spPr>
          <a:xfrm>
            <a:off x="6263640" y="2258568"/>
            <a:ext cx="5120640" cy="0"/>
          </a:xfrm>
          <a:prstGeom prst="line">
            <a:avLst/>
          </a:prstGeom>
          <a:noFill/>
          <a:ln w="12700">
            <a:solidFill>
              <a:srgbClr val="D9E1E8"/>
            </a:solidFill>
            <a:prstDash val="solid"/>
          </a:ln>
        </p:spPr>
        <p:txBody>
          <a:bodyPr/>
          <a:lstStyle/>
          <a:p>
            <a:endParaRPr lang="en-US"/>
          </a:p>
        </p:txBody>
      </p:sp>
      <p:sp>
        <p:nvSpPr>
          <p:cNvPr id="18" name="Text 16"/>
          <p:cNvSpPr/>
          <p:nvPr/>
        </p:nvSpPr>
        <p:spPr>
          <a:xfrm>
            <a:off x="6263640" y="2560320"/>
            <a:ext cx="1676400" cy="274320"/>
          </a:xfrm>
          <a:prstGeom prst="rect">
            <a:avLst/>
          </a:prstGeom>
          <a:noFill/>
          <a:ln/>
        </p:spPr>
        <p:txBody>
          <a:bodyPr wrap="square" lIns="0" tIns="0" rIns="0" bIns="0" rtlCol="0" anchor="ctr"/>
          <a:lstStyle/>
          <a:p>
            <a:pPr marL="0" indent="0">
              <a:buNone/>
            </a:pPr>
            <a:r>
              <a:rPr lang="en-US" sz="1500" b="1" dirty="0">
                <a:solidFill>
                  <a:srgbClr val="0B2F5B"/>
                </a:solidFill>
                <a:latin typeface="Aptos"/>
              </a:rPr>
              <a:t>John 20:1</a:t>
            </a:r>
          </a:p>
        </p:txBody>
      </p:sp>
      <p:sp>
        <p:nvSpPr>
          <p:cNvPr id="19" name="Text 17"/>
          <p:cNvSpPr/>
          <p:nvPr/>
        </p:nvSpPr>
        <p:spPr>
          <a:xfrm>
            <a:off x="8102600" y="2441448"/>
            <a:ext cx="3416300" cy="685800"/>
          </a:xfrm>
          <a:prstGeom prst="rect">
            <a:avLst/>
          </a:prstGeom>
          <a:noFill/>
          <a:ln/>
        </p:spPr>
        <p:txBody>
          <a:bodyPr wrap="square" lIns="0" tIns="0" rIns="0" bIns="0" rtlCol="0" anchor="ctr"/>
          <a:lstStyle/>
          <a:p>
            <a:pPr marL="0" indent="0">
              <a:buNone/>
            </a:pPr>
            <a:r>
              <a:rPr lang="en-US" sz="1450" dirty="0">
                <a:solidFill>
                  <a:srgbClr val="111111"/>
                </a:solidFill>
              </a:rPr>
              <a:t>Mary arrives while it is still dark; stone already removed.</a:t>
            </a:r>
            <a:endParaRPr lang="en-US" sz="1450" dirty="0"/>
          </a:p>
        </p:txBody>
      </p:sp>
      <p:sp>
        <p:nvSpPr>
          <p:cNvPr id="20" name="Shape 18"/>
          <p:cNvSpPr/>
          <p:nvPr/>
        </p:nvSpPr>
        <p:spPr>
          <a:xfrm>
            <a:off x="6263640" y="3310128"/>
            <a:ext cx="5120640" cy="0"/>
          </a:xfrm>
          <a:prstGeom prst="line">
            <a:avLst/>
          </a:prstGeom>
          <a:noFill/>
          <a:ln w="12700">
            <a:solidFill>
              <a:srgbClr val="D9E1E8"/>
            </a:solidFill>
            <a:prstDash val="solid"/>
          </a:ln>
        </p:spPr>
        <p:txBody>
          <a:bodyPr/>
          <a:lstStyle/>
          <a:p>
            <a:endParaRPr lang="en-US"/>
          </a:p>
        </p:txBody>
      </p:sp>
      <p:sp>
        <p:nvSpPr>
          <p:cNvPr id="21" name="Text 19"/>
          <p:cNvSpPr/>
          <p:nvPr/>
        </p:nvSpPr>
        <p:spPr>
          <a:xfrm>
            <a:off x="6263640" y="3611880"/>
            <a:ext cx="1676400" cy="274320"/>
          </a:xfrm>
          <a:prstGeom prst="rect">
            <a:avLst/>
          </a:prstGeom>
          <a:noFill/>
          <a:ln/>
        </p:spPr>
        <p:txBody>
          <a:bodyPr wrap="square" lIns="0" tIns="0" rIns="0" bIns="0" rtlCol="0" anchor="ctr"/>
          <a:lstStyle/>
          <a:p>
            <a:pPr marL="0" indent="0">
              <a:buNone/>
            </a:pPr>
            <a:r>
              <a:rPr lang="en-US" sz="1500" b="1" dirty="0">
                <a:solidFill>
                  <a:srgbClr val="0B2F5B"/>
                </a:solidFill>
                <a:latin typeface="Aptos"/>
              </a:rPr>
              <a:t>Leviticus 23:6–7</a:t>
            </a:r>
          </a:p>
        </p:txBody>
      </p:sp>
      <p:sp>
        <p:nvSpPr>
          <p:cNvPr id="22" name="Text 20"/>
          <p:cNvSpPr/>
          <p:nvPr/>
        </p:nvSpPr>
        <p:spPr>
          <a:xfrm>
            <a:off x="8102600" y="3493008"/>
            <a:ext cx="3416300" cy="685800"/>
          </a:xfrm>
          <a:prstGeom prst="rect">
            <a:avLst/>
          </a:prstGeom>
          <a:noFill/>
          <a:ln/>
        </p:spPr>
        <p:txBody>
          <a:bodyPr wrap="square" lIns="0" tIns="0" rIns="0" bIns="0" rtlCol="0" anchor="ctr"/>
          <a:lstStyle/>
          <a:p>
            <a:pPr marL="0" indent="0">
              <a:buNone/>
            </a:pPr>
            <a:r>
              <a:rPr lang="en-US" sz="1450" dirty="0">
                <a:solidFill>
                  <a:srgbClr val="111111"/>
                </a:solidFill>
              </a:rPr>
              <a:t>Festival day with a holy convocation and no servile work.</a:t>
            </a:r>
            <a:endParaRPr lang="en-US" sz="1450" dirty="0"/>
          </a:p>
        </p:txBody>
      </p:sp>
      <p:sp>
        <p:nvSpPr>
          <p:cNvPr id="23" name="Shape 21"/>
          <p:cNvSpPr/>
          <p:nvPr/>
        </p:nvSpPr>
        <p:spPr>
          <a:xfrm>
            <a:off x="6263640" y="4361688"/>
            <a:ext cx="5120640" cy="0"/>
          </a:xfrm>
          <a:prstGeom prst="line">
            <a:avLst/>
          </a:prstGeom>
          <a:noFill/>
          <a:ln w="12700">
            <a:solidFill>
              <a:srgbClr val="D9E1E8"/>
            </a:solidFill>
            <a:prstDash val="solid"/>
          </a:ln>
        </p:spPr>
        <p:txBody>
          <a:bodyPr/>
          <a:lstStyle/>
          <a:p>
            <a:endParaRPr lang="en-US"/>
          </a:p>
        </p:txBody>
      </p:sp>
      <p:sp>
        <p:nvSpPr>
          <p:cNvPr id="24" name="Text 22"/>
          <p:cNvSpPr/>
          <p:nvPr/>
        </p:nvSpPr>
        <p:spPr>
          <a:xfrm>
            <a:off x="6263640" y="4663440"/>
            <a:ext cx="1676400" cy="274320"/>
          </a:xfrm>
          <a:prstGeom prst="rect">
            <a:avLst/>
          </a:prstGeom>
          <a:noFill/>
          <a:ln/>
        </p:spPr>
        <p:txBody>
          <a:bodyPr wrap="square" lIns="0" tIns="0" rIns="0" bIns="0" rtlCol="0" anchor="ctr"/>
          <a:lstStyle/>
          <a:p>
            <a:pPr marL="0" indent="0">
              <a:buNone/>
            </a:pPr>
            <a:r>
              <a:rPr lang="en-US" sz="1500" b="1" dirty="0">
                <a:solidFill>
                  <a:srgbClr val="0B2F5B"/>
                </a:solidFill>
                <a:latin typeface="Aptos"/>
              </a:rPr>
              <a:t>Daniel 9:27</a:t>
            </a:r>
          </a:p>
        </p:txBody>
      </p:sp>
      <p:sp>
        <p:nvSpPr>
          <p:cNvPr id="25" name="Text 23"/>
          <p:cNvSpPr/>
          <p:nvPr/>
        </p:nvSpPr>
        <p:spPr>
          <a:xfrm>
            <a:off x="8102600" y="4663439"/>
            <a:ext cx="3416300" cy="685791"/>
          </a:xfrm>
          <a:prstGeom prst="rect">
            <a:avLst/>
          </a:prstGeom>
          <a:noFill/>
          <a:ln/>
        </p:spPr>
        <p:txBody>
          <a:bodyPr wrap="square" lIns="0" tIns="0" rIns="0" bIns="0" rtlCol="0" anchor="ctr"/>
          <a:lstStyle/>
          <a:p>
            <a:r>
              <a:rPr lang="en-US" sz="1450" dirty="0">
                <a:solidFill>
                  <a:srgbClr val="111111"/>
                </a:solidFill>
              </a:rPr>
              <a:t>“In the </a:t>
            </a:r>
            <a:r>
              <a:rPr lang="en-US" sz="1450" dirty="0"/>
              <a:t>midst of the week” the sacrifice and oblation cease. That phrase </a:t>
            </a:r>
            <a:r>
              <a:rPr lang="en-US" sz="1600" dirty="0">
                <a:latin typeface="Aptos"/>
                <a:ea typeface="Arial" pitchFamily="34" charset="-122"/>
                <a:cs typeface="Arial" pitchFamily="34" charset="-120"/>
              </a:rPr>
              <a:t>is understood as Wednesday.</a:t>
            </a:r>
            <a:endParaRPr lang="en-US" sz="1450" dirty="0"/>
          </a:p>
        </p:txBody>
      </p:sp>
      <p:sp>
        <p:nvSpPr>
          <p:cNvPr id="29" name="Slide Number Placeholder 0"/>
          <p:cNvSpPr>
            <a:spLocks noGrp="1"/>
          </p:cNvSpPr>
          <p:nvPr>
            <p:ph type="sldNum" sz="quarter" idx="4294967295"/>
          </p:nvPr>
        </p:nvSpPr>
        <p:spPr>
          <a:xfrm>
            <a:off x="11557000" y="6502400"/>
            <a:ext cx="381000" cy="228600"/>
          </a:xfrm>
          <a:prstGeom prst="rect">
            <a:avLst/>
          </a:prstGeom>
          <a:extLst>
            <a:ext uri="{C572A759-6A51-4108-AA02-DFA0A04FC94B}">
              <ma14:wrappingTextBoxFlag xmlns="" xmlns:ma14="http://schemas.microsoft.com/office/mac/drawingml/2011/main" val="0"/>
            </a:ext>
          </a:extLst>
        </p:spPr>
        <p:txBody>
          <a:bodyPr wrap="none"/>
          <a:lstStyle>
            <a:lvl1pPr>
              <a:defRPr sz="850">
                <a:solidFill>
                  <a:srgbClr val="777777"/>
                </a:solidFill>
                <a:latin typeface="Arial"/>
                <a:ea typeface="Arial"/>
                <a:cs typeface="Arial"/>
              </a:defRPr>
            </a:lvl1pPr>
          </a:lstStyle>
          <a:p>
            <a:pPr algn="l"/>
            <a:fld id="{F7021451-1387-4CA6-816F-3879F97B5CBC}" type="slidenum">
              <a:rPr lang="en-US" sz="900">
                <a:solidFill>
                  <a:srgbClr val="536273"/>
                </a:solidFill>
                <a:latin typeface="Aptos"/>
              </a:rPr>
              <a:t>11</a:t>
            </a:fld>
            <a:endParaRPr lang="en-US" sz="900">
              <a:solidFill>
                <a:srgbClr val="536273"/>
              </a:solidFill>
              <a:latin typeface="Aptos"/>
            </a:endParaRPr>
          </a:p>
        </p:txBody>
      </p:sp>
      <p:sp>
        <p:nvSpPr>
          <p:cNvPr id="27" name="Rectangle 26">
            <a:extLst>
              <a:ext uri="{FF2B5EF4-FFF2-40B4-BE49-F238E27FC236}">
                <a16:creationId xmlns:a16="http://schemas.microsoft.com/office/drawing/2014/main" id="{7A781443-3E80-42BA-8292-5BE859A55B74}"/>
              </a:ext>
            </a:extLst>
          </p:cNvPr>
          <p:cNvSpPr/>
          <p:nvPr/>
        </p:nvSpPr>
        <p:spPr>
          <a:xfrm>
            <a:off x="6019800" y="1422400"/>
            <a:ext cx="25400" cy="39878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
        <p:nvSpPr>
          <p:cNvPr id="28" name="Rectangle 27">
            <a:extLst>
              <a:ext uri="{FF2B5EF4-FFF2-40B4-BE49-F238E27FC236}">
                <a16:creationId xmlns:a16="http://schemas.microsoft.com/office/drawing/2014/main" id="{1C7D5F36-5EEB-41C0-9031-BC04495A0C63}"/>
              </a:ext>
            </a:extLst>
          </p:cNvPr>
          <p:cNvSpPr/>
          <p:nvPr/>
        </p:nvSpPr>
        <p:spPr>
          <a:xfrm>
            <a:off x="457200" y="406400"/>
            <a:ext cx="63500" cy="508000"/>
          </a:xfrm>
          <a:prstGeom prst="rect">
            <a:avLst/>
          </a:prstGeom>
          <a:solidFill>
            <a:srgbClr val="C58A32"/>
          </a:solidFill>
          <a:ln w="12700" cap="flat" cmpd="sng" algn="ctr">
            <a:noFill/>
            <a:prstDash val="solid"/>
            <a:miter lim="800000"/>
          </a:ln>
        </p:spPr>
        <p:style>
          <a:lnRef idx="2">
            <a:schemeClr val="accent1">
              <a:shade val="15000"/>
            </a:schemeClr>
          </a:lnRef>
          <a:fillRef idx="1">
            <a:schemeClr val="accent1"/>
          </a:fillRef>
          <a:effectRef idx="0">
            <a:schemeClr val="accent1"/>
          </a:effectRef>
          <a:fontRef idx="minor">
            <a:schemeClr val="lt1"/>
          </a:fontRef>
        </p:style>
        <p:txBody>
          <a:bodyPr vertOverflow="clip" horzOverflow="clip" rtlCol="0" anchor="t"/>
          <a:lstStyle/>
          <a:p>
            <a:pPr algn="l"/>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EFA268D-9D33-477E-8E09-5177C249EB67}">
  <we:reference id="wa200010215" version="2.0.0.0" store="en-US" storeType="OMEX"/>
  <we:alternateReferences>
    <we:reference id="wa200010215" version="2.0.0.0" store="wa200010215" storeType="OMEX"/>
  </we:alternateReferences>
  <we:properties>
    <we:property name="bps.codex_control.document_id" value="&quot;99ed5ed4-aa42-4e8f-9404-b90c3d9a644c&quot;"/>
  </we:properties>
  <we:bindings/>
  <we:snapshot xmlns:r="http://schemas.openxmlformats.org/officeDocument/2006/relationships"/>
</we:webextension>
</file>

<file path=docMetadata/LabelInfo.xml><?xml version="1.0" encoding="utf-8"?>
<clbl:labelList xmlns:clbl="http://schemas.microsoft.com/office/2020/mipLabelMetadata">
  <clbl:label id="{c6e17ab0-d9c7-43e4-b85d-f29d7eca34a3}" enabled="1" method="Standard" siteId="{f6bb5689-1cd5-404a-b451-f35991b30e09}" contentBits="0" removed="0"/>
</clbl:labelList>
</file>

<file path=docProps/app.xml><?xml version="1.0" encoding="utf-8"?>
<Properties xmlns="http://schemas.openxmlformats.org/officeDocument/2006/extended-properties" xmlns:vt="http://schemas.openxmlformats.org/officeDocument/2006/docPropsVTypes">
  <TotalTime>1555</TotalTime>
  <Words>1299</Words>
  <Application>Microsoft Office PowerPoint</Application>
  <PresentationFormat>Widescreen</PresentationFormat>
  <Paragraphs>244</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Aptos</vt:lpstr>
      <vt:lpstr>Arial</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OpenAI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When Was Christ Crucified?</dc:title>
  <dc:subject>Biblical crucifixion chronology</dc:subject>
  <dc:creator>OpenAI</dc:creator>
  <cp:lastModifiedBy>Nereira Crew</cp:lastModifiedBy>
  <cp:revision>18</cp:revision>
  <cp:lastPrinted>2026-09-21T02:17:37Z</cp:lastPrinted>
  <dcterms:created xsi:type="dcterms:W3CDTF">2026-09-12T05:42:11Z</dcterms:created>
  <dcterms:modified xsi:type="dcterms:W3CDTF">2026-10-11T20:38:27Z</dcterms:modified>
</cp:coreProperties>
</file>